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Alexandria Medium" panose="020B0604020202020204" charset="-78"/>
      <p:regular r:id="rId16"/>
    </p:embeddedFont>
    <p:embeddedFont>
      <p:font typeface="Manrope"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5" d="100"/>
          <a:sy n="95" d="100"/>
        </p:scale>
        <p:origin x="4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560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89" y="353149"/>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AAE4FE"/>
                </a:solidFill>
                <a:latin typeface="Alexandria Medium" pitchFamily="34" charset="0"/>
                <a:ea typeface="Alexandria Medium" pitchFamily="34" charset="-122"/>
                <a:cs typeface="Alexandria Medium" pitchFamily="34" charset="-120"/>
              </a:rPr>
              <a:t>Impact of Market Sentiment on Trader Performance</a:t>
            </a:r>
            <a:endParaRPr lang="en-US" sz="4450" dirty="0"/>
          </a:p>
        </p:txBody>
      </p:sp>
      <p:sp>
        <p:nvSpPr>
          <p:cNvPr id="4" name="Text 1"/>
          <p:cNvSpPr/>
          <p:nvPr/>
        </p:nvSpPr>
        <p:spPr>
          <a:xfrm>
            <a:off x="793790" y="3388995"/>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Exploratory Analysis using Bitcoin Fear–Greed Index and Hyper liquid Trade Data</a:t>
            </a:r>
            <a:endParaRPr lang="en-US" sz="1750" dirty="0"/>
          </a:p>
        </p:txBody>
      </p:sp>
      <p:sp>
        <p:nvSpPr>
          <p:cNvPr id="5" name="Text 2"/>
          <p:cNvSpPr/>
          <p:nvPr/>
        </p:nvSpPr>
        <p:spPr>
          <a:xfrm>
            <a:off x="793787" y="658872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Name-Lalin Budula</a:t>
            </a:r>
          </a:p>
          <a:p>
            <a:pPr marL="0" indent="0" algn="l">
              <a:lnSpc>
                <a:spcPts val="2850"/>
              </a:lnSpc>
              <a:buNone/>
            </a:pPr>
            <a:endParaRPr lang="en-US" sz="1750" dirty="0">
              <a:solidFill>
                <a:srgbClr val="5B6E8C"/>
              </a:solidFill>
              <a:latin typeface="Manrope" pitchFamily="34" charset="0"/>
            </a:endParaRPr>
          </a:p>
          <a:p>
            <a:pPr marL="0" indent="0" algn="l">
              <a:lnSpc>
                <a:spcPts val="2850"/>
              </a:lnSpc>
              <a:buNone/>
            </a:pPr>
            <a:r>
              <a:rPr lang="en-US" sz="1750" dirty="0">
                <a:solidFill>
                  <a:srgbClr val="5B6E8C"/>
                </a:solidFill>
                <a:latin typeface="Manrope" pitchFamily="34" charset="0"/>
              </a:rPr>
              <a:t>Email ID- lalinbudula@gmail.com</a:t>
            </a:r>
            <a:endParaRPr lang="en-US" sz="1750" dirty="0"/>
          </a:p>
        </p:txBody>
      </p:sp>
      <p:sp>
        <p:nvSpPr>
          <p:cNvPr id="6" name="Text 3"/>
          <p:cNvSpPr/>
          <p:nvPr/>
        </p:nvSpPr>
        <p:spPr>
          <a:xfrm>
            <a:off x="793788" y="6951631"/>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5B6E8C"/>
                </a:solidFill>
                <a:latin typeface="Manrope" pitchFamily="34" charset="0"/>
                <a:ea typeface="Manrope" pitchFamily="34" charset="-122"/>
                <a:cs typeface="Manrope" pitchFamily="34" charset="-120"/>
              </a:rPr>
              <a:t>Submission Date- 09/01/2026</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3728442" y="311825"/>
            <a:ext cx="1962150" cy="213003"/>
          </a:xfrm>
          <a:prstGeom prst="roundRect">
            <a:avLst>
              <a:gd name="adj" fmla="val 63894"/>
            </a:avLst>
          </a:prstGeom>
          <a:solidFill>
            <a:srgbClr val="CDEFFE"/>
          </a:solidFill>
          <a:ln/>
        </p:spPr>
      </p:sp>
      <p:sp>
        <p:nvSpPr>
          <p:cNvPr id="3" name="Text 1"/>
          <p:cNvSpPr/>
          <p:nvPr/>
        </p:nvSpPr>
        <p:spPr>
          <a:xfrm>
            <a:off x="3796427" y="345758"/>
            <a:ext cx="1826181" cy="145137"/>
          </a:xfrm>
          <a:prstGeom prst="rect">
            <a:avLst/>
          </a:prstGeom>
          <a:noFill/>
          <a:ln/>
        </p:spPr>
        <p:txBody>
          <a:bodyPr wrap="none" lIns="0" tIns="0" rIns="0" bIns="0" rtlCol="0" anchor="t"/>
          <a:lstStyle/>
          <a:p>
            <a:pPr marL="0" indent="0" algn="l">
              <a:lnSpc>
                <a:spcPts val="1100"/>
              </a:lnSpc>
              <a:buNone/>
            </a:pPr>
            <a:r>
              <a:rPr lang="en-US" sz="700" dirty="0">
                <a:solidFill>
                  <a:srgbClr val="5B6E8C"/>
                </a:solidFill>
                <a:latin typeface="Manrope" pitchFamily="34" charset="0"/>
                <a:ea typeface="Manrope" pitchFamily="34" charset="-122"/>
                <a:cs typeface="Manrope" pitchFamily="34" charset="-120"/>
              </a:rPr>
              <a:t>KEY INSIGHT 4: TRADE SIZE &amp; RISK BEHAVIOR</a:t>
            </a:r>
            <a:endParaRPr lang="en-US" sz="700" dirty="0"/>
          </a:p>
        </p:txBody>
      </p:sp>
      <p:sp>
        <p:nvSpPr>
          <p:cNvPr id="4" name="Text 2"/>
          <p:cNvSpPr/>
          <p:nvPr/>
        </p:nvSpPr>
        <p:spPr>
          <a:xfrm>
            <a:off x="3728442" y="570190"/>
            <a:ext cx="5406985"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How Trade Size Drives Risk and Losses</a:t>
            </a:r>
            <a:endParaRPr lang="en-US" sz="2200" dirty="0"/>
          </a:p>
        </p:txBody>
      </p:sp>
      <p:sp>
        <p:nvSpPr>
          <p:cNvPr id="5" name="Text 3"/>
          <p:cNvSpPr/>
          <p:nvPr/>
        </p:nvSpPr>
        <p:spPr>
          <a:xfrm>
            <a:off x="3728442" y="1094542"/>
            <a:ext cx="7173397" cy="544354"/>
          </a:xfrm>
          <a:prstGeom prst="rect">
            <a:avLst/>
          </a:prstGeom>
          <a:noFill/>
          <a:ln/>
        </p:spPr>
        <p:txBody>
          <a:bodyPr wrap="square" lIns="0" tIns="0" rIns="0" bIns="0" rtlCol="0" anchor="t"/>
          <a:lstStyle/>
          <a:p>
            <a:pPr marL="0" indent="0" algn="l">
              <a:lnSpc>
                <a:spcPts val="1400"/>
              </a:lnSpc>
              <a:buNone/>
            </a:pPr>
            <a:r>
              <a:rPr lang="en-US" sz="850" dirty="0">
                <a:solidFill>
                  <a:srgbClr val="5B6E8C"/>
                </a:solidFill>
                <a:latin typeface="Manrope" pitchFamily="34" charset="0"/>
                <a:ea typeface="Manrope" pitchFamily="34" charset="-122"/>
                <a:cs typeface="Manrope" pitchFamily="34" charset="-120"/>
              </a:rPr>
              <a:t>This scatter plot visually represents the relationship between individual trade size (in tokens) and the realized Profit and Loss (PnL), with each data point colored to indicate the prevailing market sentiment at the time of the trade. It highlights how position sizing interacts with market psychology to influence outcomes.</a:t>
            </a:r>
            <a:endParaRPr lang="en-US" sz="850" dirty="0"/>
          </a:p>
        </p:txBody>
      </p:sp>
      <p:sp>
        <p:nvSpPr>
          <p:cNvPr id="7" name="Text 4"/>
          <p:cNvSpPr/>
          <p:nvPr/>
        </p:nvSpPr>
        <p:spPr>
          <a:xfrm>
            <a:off x="3728442" y="6844546"/>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5B6E8C"/>
                </a:solidFill>
                <a:latin typeface="Alexandria Medium" pitchFamily="34" charset="0"/>
                <a:ea typeface="Alexandria Medium" pitchFamily="34" charset="-122"/>
                <a:cs typeface="Alexandria Medium" pitchFamily="34" charset="-120"/>
              </a:rPr>
              <a:t>Key Observations</a:t>
            </a:r>
            <a:endParaRPr lang="en-US" sz="1100" dirty="0"/>
          </a:p>
        </p:txBody>
      </p:sp>
      <p:sp>
        <p:nvSpPr>
          <p:cNvPr id="8" name="Text 5"/>
          <p:cNvSpPr/>
          <p:nvPr/>
        </p:nvSpPr>
        <p:spPr>
          <a:xfrm>
            <a:off x="3728442" y="7191732"/>
            <a:ext cx="7173397"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5B6E8C"/>
                </a:solidFill>
                <a:latin typeface="Manrope" pitchFamily="34" charset="0"/>
                <a:ea typeface="Manrope" pitchFamily="34" charset="-122"/>
                <a:cs typeface="Manrope" pitchFamily="34" charset="-120"/>
              </a:rPr>
              <a:t>Larger trade sizes are consistently associated with more extreme PnL outcomes, both positive and negative.</a:t>
            </a:r>
            <a:endParaRPr lang="en-US" sz="850" dirty="0"/>
          </a:p>
        </p:txBody>
      </p:sp>
      <p:sp>
        <p:nvSpPr>
          <p:cNvPr id="9" name="Text 6"/>
          <p:cNvSpPr/>
          <p:nvPr/>
        </p:nvSpPr>
        <p:spPr>
          <a:xfrm>
            <a:off x="3728442" y="7412831"/>
            <a:ext cx="7173397" cy="362903"/>
          </a:xfrm>
          <a:prstGeom prst="rect">
            <a:avLst/>
          </a:prstGeom>
          <a:noFill/>
          <a:ln/>
        </p:spPr>
        <p:txBody>
          <a:bodyPr wrap="square" lIns="0" tIns="0" rIns="0" bIns="0" rtlCol="0" anchor="t"/>
          <a:lstStyle/>
          <a:p>
            <a:pPr marL="342900" indent="-342900" algn="l">
              <a:lnSpc>
                <a:spcPts val="1400"/>
              </a:lnSpc>
              <a:buSzPct val="100000"/>
              <a:buChar char="•"/>
            </a:pPr>
            <a:r>
              <a:rPr lang="en-US" sz="850" dirty="0">
                <a:solidFill>
                  <a:srgbClr val="5B6E8C"/>
                </a:solidFill>
                <a:latin typeface="Manrope" pitchFamily="34" charset="0"/>
                <a:ea typeface="Manrope" pitchFamily="34" charset="-122"/>
                <a:cs typeface="Manrope" pitchFamily="34" charset="-120"/>
              </a:rPr>
              <a:t>The most significant negative outliers, representing substantial losses, are predominantly observed during periods of Greed and Extreme Greed.</a:t>
            </a:r>
            <a:endParaRPr lang="en-US" sz="850" dirty="0"/>
          </a:p>
        </p:txBody>
      </p:sp>
      <p:sp>
        <p:nvSpPr>
          <p:cNvPr id="10" name="Text 7"/>
          <p:cNvSpPr/>
          <p:nvPr/>
        </p:nvSpPr>
        <p:spPr>
          <a:xfrm>
            <a:off x="3728442" y="7815382"/>
            <a:ext cx="7173397"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5B6E8C"/>
                </a:solidFill>
                <a:latin typeface="Manrope" pitchFamily="34" charset="0"/>
                <a:ea typeface="Manrope" pitchFamily="34" charset="-122"/>
                <a:cs typeface="Manrope" pitchFamily="34" charset="-120"/>
              </a:rPr>
              <a:t>Conversely, smaller trades tend to cluster closer to a zero PnL, effectively limiting potential downside risk.</a:t>
            </a:r>
            <a:endParaRPr lang="en-US" sz="850" dirty="0"/>
          </a:p>
        </p:txBody>
      </p:sp>
      <p:sp>
        <p:nvSpPr>
          <p:cNvPr id="11" name="Text 8"/>
          <p:cNvSpPr/>
          <p:nvPr/>
        </p:nvSpPr>
        <p:spPr>
          <a:xfrm>
            <a:off x="3728442" y="8166854"/>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5B6E8C"/>
                </a:solidFill>
                <a:latin typeface="Alexandria Medium" pitchFamily="34" charset="0"/>
                <a:ea typeface="Alexandria Medium" pitchFamily="34" charset="-122"/>
                <a:cs typeface="Alexandria Medium" pitchFamily="34" charset="-120"/>
              </a:rPr>
              <a:t>Insight</a:t>
            </a:r>
            <a:endParaRPr lang="en-US" sz="1100" dirty="0"/>
          </a:p>
        </p:txBody>
      </p:sp>
      <p:sp>
        <p:nvSpPr>
          <p:cNvPr id="12" name="Text 9"/>
          <p:cNvSpPr/>
          <p:nvPr/>
        </p:nvSpPr>
        <p:spPr>
          <a:xfrm>
            <a:off x="3728442" y="8514040"/>
            <a:ext cx="7173397" cy="181451"/>
          </a:xfrm>
          <a:prstGeom prst="rect">
            <a:avLst/>
          </a:prstGeom>
          <a:noFill/>
          <a:ln/>
        </p:spPr>
        <p:txBody>
          <a:bodyPr wrap="none" lIns="0" tIns="0" rIns="0" bIns="0" rtlCol="0" anchor="t"/>
          <a:lstStyle/>
          <a:p>
            <a:pPr marL="0" indent="0" algn="l">
              <a:lnSpc>
                <a:spcPts val="1400"/>
              </a:lnSpc>
              <a:buNone/>
            </a:pPr>
            <a:r>
              <a:rPr lang="en-US" sz="850" b="1" dirty="0">
                <a:solidFill>
                  <a:srgbClr val="5B6E8C"/>
                </a:solidFill>
                <a:latin typeface="Manrope" pitchFamily="34" charset="0"/>
                <a:ea typeface="Manrope" pitchFamily="34" charset="-122"/>
                <a:cs typeface="Manrope" pitchFamily="34" charset="-120"/>
              </a:rPr>
              <a:t>Poor position sizing, particularly during periods of market Greed, is a critical factor contributing to significant trading losses.</a:t>
            </a:r>
            <a:endParaRPr lang="en-US" sz="850" dirty="0"/>
          </a:p>
        </p:txBody>
      </p:sp>
      <p:pic>
        <p:nvPicPr>
          <p:cNvPr id="14" name="Picture 13">
            <a:extLst>
              <a:ext uri="{FF2B5EF4-FFF2-40B4-BE49-F238E27FC236}">
                <a16:creationId xmlns:a16="http://schemas.microsoft.com/office/drawing/2014/main" id="{B39A65E4-1EB4-E628-8221-3B64CA54A43E}"/>
              </a:ext>
            </a:extLst>
          </p:cNvPr>
          <p:cNvPicPr>
            <a:picLocks noChangeAspect="1"/>
          </p:cNvPicPr>
          <p:nvPr/>
        </p:nvPicPr>
        <p:blipFill>
          <a:blip r:embed="rId3"/>
          <a:stretch>
            <a:fillRect/>
          </a:stretch>
        </p:blipFill>
        <p:spPr>
          <a:xfrm>
            <a:off x="3728442" y="1572763"/>
            <a:ext cx="7173397" cy="50840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1511975" y="504587"/>
            <a:ext cx="1136809" cy="344805"/>
          </a:xfrm>
          <a:prstGeom prst="roundRect">
            <a:avLst>
              <a:gd name="adj" fmla="val 63863"/>
            </a:avLst>
          </a:prstGeom>
          <a:solidFill>
            <a:srgbClr val="CDEFFE"/>
          </a:solidFill>
          <a:ln/>
        </p:spPr>
      </p:sp>
      <p:sp>
        <p:nvSpPr>
          <p:cNvPr id="3" name="Text 1"/>
          <p:cNvSpPr/>
          <p:nvPr/>
        </p:nvSpPr>
        <p:spPr>
          <a:xfrm>
            <a:off x="1621988" y="559594"/>
            <a:ext cx="916781" cy="234791"/>
          </a:xfrm>
          <a:prstGeom prst="rect">
            <a:avLst/>
          </a:prstGeom>
          <a:noFill/>
          <a:ln/>
        </p:spPr>
        <p:txBody>
          <a:bodyPr wrap="none" lIns="0" tIns="0" rIns="0" bIns="0" rtlCol="0" anchor="t"/>
          <a:lstStyle/>
          <a:p>
            <a:pPr marL="0" indent="0" algn="l">
              <a:lnSpc>
                <a:spcPts val="1800"/>
              </a:lnSpc>
              <a:buNone/>
            </a:pPr>
            <a:r>
              <a:rPr lang="en-US" sz="1150" dirty="0">
                <a:solidFill>
                  <a:srgbClr val="5B6E8C"/>
                </a:solidFill>
                <a:latin typeface="Manrope" pitchFamily="34" charset="0"/>
                <a:ea typeface="Manrope" pitchFamily="34" charset="-122"/>
                <a:cs typeface="Manrope" pitchFamily="34" charset="-120"/>
              </a:rPr>
              <a:t>KEY INSIGHTS</a:t>
            </a:r>
            <a:endParaRPr lang="en-US" sz="1150" dirty="0"/>
          </a:p>
        </p:txBody>
      </p:sp>
      <p:sp>
        <p:nvSpPr>
          <p:cNvPr id="4" name="Text 2"/>
          <p:cNvSpPr/>
          <p:nvPr/>
        </p:nvSpPr>
        <p:spPr>
          <a:xfrm>
            <a:off x="1511975" y="922734"/>
            <a:ext cx="6922175" cy="573405"/>
          </a:xfrm>
          <a:prstGeom prst="rect">
            <a:avLst/>
          </a:prstGeom>
          <a:noFill/>
          <a:ln/>
        </p:spPr>
        <p:txBody>
          <a:bodyPr wrap="none" lIns="0" tIns="0" rIns="0" bIns="0" rtlCol="0" anchor="t"/>
          <a:lstStyle/>
          <a:p>
            <a:pPr marL="0" indent="0" algn="l">
              <a:lnSpc>
                <a:spcPts val="4500"/>
              </a:lnSpc>
              <a:buNone/>
            </a:pPr>
            <a:r>
              <a:rPr lang="en-US" sz="3600" dirty="0">
                <a:solidFill>
                  <a:srgbClr val="5B6E8C"/>
                </a:solidFill>
                <a:latin typeface="Alexandria Medium" pitchFamily="34" charset="0"/>
                <a:ea typeface="Alexandria Medium" pitchFamily="34" charset="-122"/>
                <a:cs typeface="Alexandria Medium" pitchFamily="34" charset="-120"/>
              </a:rPr>
              <a:t>Key Insights from the Analysis</a:t>
            </a:r>
            <a:endParaRPr lang="en-US" sz="3600" dirty="0"/>
          </a:p>
        </p:txBody>
      </p:sp>
      <p:sp>
        <p:nvSpPr>
          <p:cNvPr id="5" name="Shape 3"/>
          <p:cNvSpPr/>
          <p:nvPr/>
        </p:nvSpPr>
        <p:spPr>
          <a:xfrm>
            <a:off x="1511975" y="1771293"/>
            <a:ext cx="5711428" cy="2099786"/>
          </a:xfrm>
          <a:prstGeom prst="roundRect">
            <a:avLst>
              <a:gd name="adj" fmla="val 13109"/>
            </a:avLst>
          </a:prstGeom>
          <a:solidFill>
            <a:srgbClr val="E6F7FF"/>
          </a:solidFill>
          <a:ln w="7620">
            <a:solidFill>
              <a:srgbClr val="B3D5E4"/>
            </a:solidFill>
            <a:prstDash val="solid"/>
          </a:ln>
        </p:spPr>
      </p:sp>
      <p:pic>
        <p:nvPicPr>
          <p:cNvPr id="6" name="Image 0" descr="preencoded.png"/>
          <p:cNvPicPr>
            <a:picLocks noChangeAspect="1"/>
          </p:cNvPicPr>
          <p:nvPr/>
        </p:nvPicPr>
        <p:blipFill>
          <a:blip r:embed="rId3"/>
          <a:stretch>
            <a:fillRect/>
          </a:stretch>
        </p:blipFill>
        <p:spPr>
          <a:xfrm>
            <a:off x="1703070" y="1962388"/>
            <a:ext cx="550426" cy="550426"/>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4398" y="2113717"/>
            <a:ext cx="247650" cy="247650"/>
          </a:xfrm>
          <a:prstGeom prst="rect">
            <a:avLst/>
          </a:prstGeom>
        </p:spPr>
      </p:pic>
      <p:sp>
        <p:nvSpPr>
          <p:cNvPr id="8" name="Text 4"/>
          <p:cNvSpPr/>
          <p:nvPr/>
        </p:nvSpPr>
        <p:spPr>
          <a:xfrm>
            <a:off x="1703070" y="2696289"/>
            <a:ext cx="2293739" cy="286703"/>
          </a:xfrm>
          <a:prstGeom prst="rect">
            <a:avLst/>
          </a:prstGeom>
          <a:noFill/>
          <a:ln/>
        </p:spPr>
        <p:txBody>
          <a:bodyPr wrap="none" lIns="0" tIns="0" rIns="0" bIns="0" rtlCol="0" anchor="t"/>
          <a:lstStyle/>
          <a:p>
            <a:pPr marL="0" indent="0" algn="l">
              <a:lnSpc>
                <a:spcPts val="2250"/>
              </a:lnSpc>
              <a:buNone/>
            </a:pPr>
            <a:r>
              <a:rPr lang="en-US" sz="1800" dirty="0">
                <a:solidFill>
                  <a:srgbClr val="000000"/>
                </a:solidFill>
                <a:latin typeface="Alexandria Medium" pitchFamily="34" charset="0"/>
                <a:ea typeface="Alexandria Medium" pitchFamily="34" charset="-122"/>
                <a:cs typeface="Alexandria Medium" pitchFamily="34" charset="-120"/>
              </a:rPr>
              <a:t>Profitability</a:t>
            </a:r>
            <a:endParaRPr lang="en-US" sz="1800" dirty="0"/>
          </a:p>
        </p:txBody>
      </p:sp>
      <p:sp>
        <p:nvSpPr>
          <p:cNvPr id="9" name="Text 5"/>
          <p:cNvSpPr/>
          <p:nvPr/>
        </p:nvSpPr>
        <p:spPr>
          <a:xfrm>
            <a:off x="1703070" y="3093006"/>
            <a:ext cx="5329238" cy="586978"/>
          </a:xfrm>
          <a:prstGeom prst="rect">
            <a:avLst/>
          </a:prstGeom>
          <a:noFill/>
          <a:ln/>
        </p:spPr>
        <p:txBody>
          <a:bodyPr wrap="square" lIns="0" tIns="0" rIns="0" bIns="0" rtlCol="0" anchor="t"/>
          <a:lstStyle/>
          <a:p>
            <a:pPr marL="0" indent="0" algn="l">
              <a:lnSpc>
                <a:spcPts val="2300"/>
              </a:lnSpc>
              <a:buNone/>
            </a:pPr>
            <a:r>
              <a:rPr lang="en-US" sz="1400" dirty="0">
                <a:solidFill>
                  <a:srgbClr val="000000"/>
                </a:solidFill>
                <a:latin typeface="Manrope" pitchFamily="34" charset="0"/>
                <a:ea typeface="Manrope" pitchFamily="34" charset="-122"/>
                <a:cs typeface="Manrope" pitchFamily="34" charset="-120"/>
              </a:rPr>
              <a:t>Fear-dominated periods consistently </a:t>
            </a:r>
            <a:r>
              <a:rPr lang="en-US" sz="1400" dirty="0">
                <a:solidFill>
                  <a:srgbClr val="5B6E8C"/>
                </a:solidFill>
                <a:highlight>
                  <a:srgbClr val="CCFFCC"/>
                </a:highlight>
                <a:latin typeface="Manrope" pitchFamily="34" charset="0"/>
                <a:ea typeface="Manrope" pitchFamily="34" charset="-122"/>
                <a:cs typeface="Manrope" pitchFamily="34" charset="-120"/>
              </a:rPr>
              <a:t>outperform Greed</a:t>
            </a:r>
            <a:r>
              <a:rPr lang="en-US" sz="1400" dirty="0">
                <a:solidFill>
                  <a:srgbClr val="000000"/>
                </a:solidFill>
                <a:latin typeface="Manrope" pitchFamily="34" charset="0"/>
                <a:ea typeface="Manrope" pitchFamily="34" charset="-122"/>
                <a:cs typeface="Manrope" pitchFamily="34" charset="-120"/>
              </a:rPr>
              <a:t> in both average and cumulative profitability.</a:t>
            </a:r>
            <a:endParaRPr lang="en-US" sz="1400" dirty="0"/>
          </a:p>
        </p:txBody>
      </p:sp>
      <p:sp>
        <p:nvSpPr>
          <p:cNvPr id="10" name="Shape 6"/>
          <p:cNvSpPr/>
          <p:nvPr/>
        </p:nvSpPr>
        <p:spPr>
          <a:xfrm>
            <a:off x="7406878" y="1771293"/>
            <a:ext cx="5711547" cy="2099786"/>
          </a:xfrm>
          <a:prstGeom prst="roundRect">
            <a:avLst>
              <a:gd name="adj" fmla="val 13109"/>
            </a:avLst>
          </a:prstGeom>
          <a:solidFill>
            <a:srgbClr val="E6F7FF"/>
          </a:solidFill>
          <a:ln w="7620">
            <a:solidFill>
              <a:srgbClr val="B3D5E4"/>
            </a:solidFill>
            <a:prstDash val="solid"/>
          </a:ln>
        </p:spPr>
      </p:sp>
      <p:pic>
        <p:nvPicPr>
          <p:cNvPr id="11" name="Image 2" descr="preencoded.png"/>
          <p:cNvPicPr>
            <a:picLocks noChangeAspect="1"/>
          </p:cNvPicPr>
          <p:nvPr/>
        </p:nvPicPr>
        <p:blipFill>
          <a:blip r:embed="rId6"/>
          <a:stretch>
            <a:fillRect/>
          </a:stretch>
        </p:blipFill>
        <p:spPr>
          <a:xfrm>
            <a:off x="7597973" y="1962388"/>
            <a:ext cx="550426" cy="550426"/>
          </a:xfrm>
          <a:prstGeom prst="rect">
            <a:avLst/>
          </a:prstGeom>
        </p:spPr>
      </p:pic>
      <p:pic>
        <p:nvPicPr>
          <p:cNvPr id="12"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49302" y="2113717"/>
            <a:ext cx="247650" cy="247650"/>
          </a:xfrm>
          <a:prstGeom prst="rect">
            <a:avLst/>
          </a:prstGeom>
        </p:spPr>
      </p:pic>
      <p:sp>
        <p:nvSpPr>
          <p:cNvPr id="13" name="Text 7"/>
          <p:cNvSpPr/>
          <p:nvPr/>
        </p:nvSpPr>
        <p:spPr>
          <a:xfrm>
            <a:off x="7597973" y="2696289"/>
            <a:ext cx="2945606" cy="286703"/>
          </a:xfrm>
          <a:prstGeom prst="rect">
            <a:avLst/>
          </a:prstGeom>
          <a:noFill/>
          <a:ln/>
        </p:spPr>
        <p:txBody>
          <a:bodyPr wrap="none" lIns="0" tIns="0" rIns="0" bIns="0" rtlCol="0" anchor="t"/>
          <a:lstStyle/>
          <a:p>
            <a:pPr marL="0" indent="0" algn="l">
              <a:lnSpc>
                <a:spcPts val="2250"/>
              </a:lnSpc>
              <a:buNone/>
            </a:pPr>
            <a:r>
              <a:rPr lang="en-US" sz="1800" dirty="0">
                <a:solidFill>
                  <a:srgbClr val="000000"/>
                </a:solidFill>
                <a:latin typeface="Alexandria Medium" pitchFamily="34" charset="0"/>
                <a:ea typeface="Alexandria Medium" pitchFamily="34" charset="-122"/>
                <a:cs typeface="Alexandria Medium" pitchFamily="34" charset="-120"/>
              </a:rPr>
              <a:t>Trading Activity vs. Losses</a:t>
            </a:r>
            <a:endParaRPr lang="en-US" sz="1800" dirty="0"/>
          </a:p>
        </p:txBody>
      </p:sp>
      <p:sp>
        <p:nvSpPr>
          <p:cNvPr id="14" name="Text 8"/>
          <p:cNvSpPr/>
          <p:nvPr/>
        </p:nvSpPr>
        <p:spPr>
          <a:xfrm>
            <a:off x="7597973" y="3093006"/>
            <a:ext cx="5329357" cy="586978"/>
          </a:xfrm>
          <a:prstGeom prst="rect">
            <a:avLst/>
          </a:prstGeom>
          <a:noFill/>
          <a:ln/>
        </p:spPr>
        <p:txBody>
          <a:bodyPr wrap="square" lIns="0" tIns="0" rIns="0" bIns="0" rtlCol="0" anchor="t"/>
          <a:lstStyle/>
          <a:p>
            <a:pPr marL="0" indent="0" algn="l">
              <a:lnSpc>
                <a:spcPts val="2300"/>
              </a:lnSpc>
              <a:buNone/>
            </a:pPr>
            <a:r>
              <a:rPr lang="en-US" sz="1400" dirty="0">
                <a:solidFill>
                  <a:srgbClr val="000000"/>
                </a:solidFill>
                <a:latin typeface="Manrope" pitchFamily="34" charset="0"/>
                <a:ea typeface="Manrope" pitchFamily="34" charset="-122"/>
                <a:cs typeface="Manrope" pitchFamily="34" charset="-120"/>
              </a:rPr>
              <a:t>Increased trading activity during Greed periods also leads to a disproportionate increase in significant losses.</a:t>
            </a:r>
            <a:endParaRPr lang="en-US" sz="1400" dirty="0"/>
          </a:p>
        </p:txBody>
      </p:sp>
      <p:sp>
        <p:nvSpPr>
          <p:cNvPr id="15" name="Shape 9"/>
          <p:cNvSpPr/>
          <p:nvPr/>
        </p:nvSpPr>
        <p:spPr>
          <a:xfrm>
            <a:off x="1511975" y="4054554"/>
            <a:ext cx="5711428" cy="2393275"/>
          </a:xfrm>
          <a:prstGeom prst="roundRect">
            <a:avLst>
              <a:gd name="adj" fmla="val 11501"/>
            </a:avLst>
          </a:prstGeom>
          <a:solidFill>
            <a:srgbClr val="E6F7FF"/>
          </a:solidFill>
          <a:ln w="7620">
            <a:solidFill>
              <a:srgbClr val="B3D5E4"/>
            </a:solidFill>
            <a:prstDash val="solid"/>
          </a:ln>
        </p:spPr>
      </p:sp>
      <p:pic>
        <p:nvPicPr>
          <p:cNvPr id="16" name="Image 4" descr="preencoded.png"/>
          <p:cNvPicPr>
            <a:picLocks noChangeAspect="1"/>
          </p:cNvPicPr>
          <p:nvPr/>
        </p:nvPicPr>
        <p:blipFill>
          <a:blip r:embed="rId9"/>
          <a:stretch>
            <a:fillRect/>
          </a:stretch>
        </p:blipFill>
        <p:spPr>
          <a:xfrm>
            <a:off x="1703070" y="4245650"/>
            <a:ext cx="550426" cy="550426"/>
          </a:xfrm>
          <a:prstGeom prst="rect">
            <a:avLst/>
          </a:prstGeom>
        </p:spPr>
      </p:pic>
      <p:pic>
        <p:nvPicPr>
          <p:cNvPr id="17"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54398" y="4396978"/>
            <a:ext cx="247650" cy="247650"/>
          </a:xfrm>
          <a:prstGeom prst="rect">
            <a:avLst/>
          </a:prstGeom>
        </p:spPr>
      </p:pic>
      <p:sp>
        <p:nvSpPr>
          <p:cNvPr id="18" name="Text 10"/>
          <p:cNvSpPr/>
          <p:nvPr/>
        </p:nvSpPr>
        <p:spPr>
          <a:xfrm>
            <a:off x="1703070" y="4979551"/>
            <a:ext cx="2450068" cy="286703"/>
          </a:xfrm>
          <a:prstGeom prst="rect">
            <a:avLst/>
          </a:prstGeom>
          <a:noFill/>
          <a:ln/>
        </p:spPr>
        <p:txBody>
          <a:bodyPr wrap="none" lIns="0" tIns="0" rIns="0" bIns="0" rtlCol="0" anchor="t"/>
          <a:lstStyle/>
          <a:p>
            <a:pPr marL="0" indent="0" algn="l">
              <a:lnSpc>
                <a:spcPts val="2250"/>
              </a:lnSpc>
              <a:buNone/>
            </a:pPr>
            <a:r>
              <a:rPr lang="en-US" sz="1800" dirty="0">
                <a:solidFill>
                  <a:srgbClr val="000000"/>
                </a:solidFill>
                <a:latin typeface="Alexandria Medium" pitchFamily="34" charset="0"/>
                <a:ea typeface="Alexandria Medium" pitchFamily="34" charset="-122"/>
                <a:cs typeface="Alexandria Medium" pitchFamily="34" charset="-120"/>
              </a:rPr>
              <a:t>Consistent Win Rates</a:t>
            </a:r>
            <a:endParaRPr lang="en-US" sz="1800" dirty="0"/>
          </a:p>
        </p:txBody>
      </p:sp>
      <p:sp>
        <p:nvSpPr>
          <p:cNvPr id="19" name="Text 11"/>
          <p:cNvSpPr/>
          <p:nvPr/>
        </p:nvSpPr>
        <p:spPr>
          <a:xfrm>
            <a:off x="1703070" y="5376267"/>
            <a:ext cx="5329238" cy="880467"/>
          </a:xfrm>
          <a:prstGeom prst="rect">
            <a:avLst/>
          </a:prstGeom>
          <a:noFill/>
          <a:ln/>
        </p:spPr>
        <p:txBody>
          <a:bodyPr wrap="square" lIns="0" tIns="0" rIns="0" bIns="0" rtlCol="0" anchor="t"/>
          <a:lstStyle/>
          <a:p>
            <a:pPr marL="0" indent="0" algn="l">
              <a:lnSpc>
                <a:spcPts val="2300"/>
              </a:lnSpc>
              <a:buNone/>
            </a:pPr>
            <a:r>
              <a:rPr lang="en-US" sz="1400" dirty="0">
                <a:solidFill>
                  <a:srgbClr val="000000"/>
                </a:solidFill>
                <a:latin typeface="Manrope" pitchFamily="34" charset="0"/>
                <a:ea typeface="Manrope" pitchFamily="34" charset="-122"/>
                <a:cs typeface="Manrope" pitchFamily="34" charset="-120"/>
              </a:rPr>
              <a:t>Despite higher trade volumes in Greed, win rates remain largely similar across different sentiment regimes, indicating no efficiency gain.</a:t>
            </a:r>
            <a:endParaRPr lang="en-US" sz="1400" dirty="0"/>
          </a:p>
        </p:txBody>
      </p:sp>
      <p:sp>
        <p:nvSpPr>
          <p:cNvPr id="20" name="Shape 12"/>
          <p:cNvSpPr/>
          <p:nvPr/>
        </p:nvSpPr>
        <p:spPr>
          <a:xfrm>
            <a:off x="7406878" y="4054554"/>
            <a:ext cx="5711547" cy="2393275"/>
          </a:xfrm>
          <a:prstGeom prst="roundRect">
            <a:avLst>
              <a:gd name="adj" fmla="val 11501"/>
            </a:avLst>
          </a:prstGeom>
          <a:solidFill>
            <a:srgbClr val="E6F7FF"/>
          </a:solidFill>
          <a:ln w="7620">
            <a:solidFill>
              <a:srgbClr val="B3D5E4"/>
            </a:solidFill>
            <a:prstDash val="solid"/>
          </a:ln>
        </p:spPr>
      </p:sp>
      <p:pic>
        <p:nvPicPr>
          <p:cNvPr id="21" name="Image 6" descr="preencoded.png"/>
          <p:cNvPicPr>
            <a:picLocks noChangeAspect="1"/>
          </p:cNvPicPr>
          <p:nvPr/>
        </p:nvPicPr>
        <p:blipFill>
          <a:blip r:embed="rId12"/>
          <a:stretch>
            <a:fillRect/>
          </a:stretch>
        </p:blipFill>
        <p:spPr>
          <a:xfrm>
            <a:off x="7597973" y="4245650"/>
            <a:ext cx="550426" cy="550426"/>
          </a:xfrm>
          <a:prstGeom prst="rect">
            <a:avLst/>
          </a:prstGeom>
        </p:spPr>
      </p:pic>
      <p:pic>
        <p:nvPicPr>
          <p:cNvPr id="22"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49302" y="4396978"/>
            <a:ext cx="247650" cy="247650"/>
          </a:xfrm>
          <a:prstGeom prst="rect">
            <a:avLst/>
          </a:prstGeom>
        </p:spPr>
      </p:pic>
      <p:sp>
        <p:nvSpPr>
          <p:cNvPr id="23" name="Text 13"/>
          <p:cNvSpPr/>
          <p:nvPr/>
        </p:nvSpPr>
        <p:spPr>
          <a:xfrm>
            <a:off x="7597973" y="4979551"/>
            <a:ext cx="2293739" cy="286703"/>
          </a:xfrm>
          <a:prstGeom prst="rect">
            <a:avLst/>
          </a:prstGeom>
          <a:noFill/>
          <a:ln/>
        </p:spPr>
        <p:txBody>
          <a:bodyPr wrap="none" lIns="0" tIns="0" rIns="0" bIns="0" rtlCol="0" anchor="t"/>
          <a:lstStyle/>
          <a:p>
            <a:pPr marL="0" indent="0" algn="l">
              <a:lnSpc>
                <a:spcPts val="2250"/>
              </a:lnSpc>
              <a:buNone/>
            </a:pPr>
            <a:r>
              <a:rPr lang="en-US" sz="1800" dirty="0">
                <a:solidFill>
                  <a:srgbClr val="000000"/>
                </a:solidFill>
                <a:latin typeface="Alexandria Medium" pitchFamily="34" charset="0"/>
                <a:ea typeface="Alexandria Medium" pitchFamily="34" charset="-122"/>
                <a:cs typeface="Alexandria Medium" pitchFamily="34" charset="-120"/>
              </a:rPr>
              <a:t>Trade Size &amp; Risk</a:t>
            </a:r>
            <a:endParaRPr lang="en-US" sz="1800" dirty="0"/>
          </a:p>
        </p:txBody>
      </p:sp>
      <p:sp>
        <p:nvSpPr>
          <p:cNvPr id="24" name="Text 14"/>
          <p:cNvSpPr/>
          <p:nvPr/>
        </p:nvSpPr>
        <p:spPr>
          <a:xfrm>
            <a:off x="7597973" y="5376267"/>
            <a:ext cx="5329357" cy="880467"/>
          </a:xfrm>
          <a:prstGeom prst="rect">
            <a:avLst/>
          </a:prstGeom>
          <a:noFill/>
          <a:ln/>
        </p:spPr>
        <p:txBody>
          <a:bodyPr wrap="square" lIns="0" tIns="0" rIns="0" bIns="0" rtlCol="0" anchor="t"/>
          <a:lstStyle/>
          <a:p>
            <a:pPr marL="0" indent="0" algn="l">
              <a:lnSpc>
                <a:spcPts val="2300"/>
              </a:lnSpc>
              <a:buNone/>
            </a:pPr>
            <a:r>
              <a:rPr lang="en-US" sz="1400" dirty="0">
                <a:solidFill>
                  <a:srgbClr val="000000"/>
                </a:solidFill>
                <a:latin typeface="Manrope" pitchFamily="34" charset="0"/>
                <a:ea typeface="Manrope" pitchFamily="34" charset="-122"/>
                <a:cs typeface="Manrope" pitchFamily="34" charset="-120"/>
              </a:rPr>
              <a:t>Large trade sizes, particularly during Greed and Extreme Greed, are direct drivers of amplified losses and heightened risk exposure.</a:t>
            </a:r>
            <a:endParaRPr lang="en-US" sz="1400" dirty="0"/>
          </a:p>
        </p:txBody>
      </p:sp>
      <p:sp>
        <p:nvSpPr>
          <p:cNvPr id="25" name="Shape 15"/>
          <p:cNvSpPr/>
          <p:nvPr/>
        </p:nvSpPr>
        <p:spPr>
          <a:xfrm>
            <a:off x="1511975" y="6654165"/>
            <a:ext cx="11606451" cy="1073110"/>
          </a:xfrm>
          <a:prstGeom prst="roundRect">
            <a:avLst>
              <a:gd name="adj" fmla="val 25650"/>
            </a:avLst>
          </a:prstGeom>
          <a:solidFill>
            <a:srgbClr val="B3E7FE"/>
          </a:solidFill>
          <a:ln/>
        </p:spPr>
      </p:sp>
      <p:pic>
        <p:nvPicPr>
          <p:cNvPr id="26" name="Image 8" descr="preencoded.png"/>
          <p:cNvPicPr>
            <a:picLocks noChangeAspect="1"/>
          </p:cNvPicPr>
          <p:nvPr/>
        </p:nvPicPr>
        <p:blipFill>
          <a:blip r:embed="rId15"/>
          <a:stretch>
            <a:fillRect/>
          </a:stretch>
        </p:blipFill>
        <p:spPr>
          <a:xfrm>
            <a:off x="1695450" y="6936224"/>
            <a:ext cx="229314" cy="183475"/>
          </a:xfrm>
          <a:prstGeom prst="rect">
            <a:avLst/>
          </a:prstGeom>
        </p:spPr>
      </p:pic>
      <p:sp>
        <p:nvSpPr>
          <p:cNvPr id="27" name="Text 16"/>
          <p:cNvSpPr/>
          <p:nvPr/>
        </p:nvSpPr>
        <p:spPr>
          <a:xfrm>
            <a:off x="2108240" y="6883479"/>
            <a:ext cx="10826710" cy="586978"/>
          </a:xfrm>
          <a:prstGeom prst="rect">
            <a:avLst/>
          </a:prstGeom>
          <a:noFill/>
          <a:ln/>
        </p:spPr>
        <p:txBody>
          <a:bodyPr wrap="square" lIns="0" tIns="0" rIns="0" bIns="0" rtlCol="0" anchor="t"/>
          <a:lstStyle/>
          <a:p>
            <a:pPr marL="0" indent="0" algn="l">
              <a:lnSpc>
                <a:spcPts val="2300"/>
              </a:lnSpc>
              <a:buNone/>
            </a:pPr>
            <a:r>
              <a:rPr lang="en-US" sz="1400" b="1" dirty="0">
                <a:solidFill>
                  <a:srgbClr val="000000"/>
                </a:solidFill>
                <a:latin typeface="Manrope" pitchFamily="34" charset="0"/>
                <a:ea typeface="Manrope" pitchFamily="34" charset="-122"/>
                <a:cs typeface="Manrope" pitchFamily="34" charset="-120"/>
              </a:rPr>
              <a:t>Overarching Insight:</a:t>
            </a:r>
            <a:r>
              <a:rPr lang="en-US" sz="1400" dirty="0">
                <a:solidFill>
                  <a:srgbClr val="000000"/>
                </a:solidFill>
                <a:latin typeface="Manrope" pitchFamily="34" charset="0"/>
                <a:ea typeface="Manrope" pitchFamily="34" charset="-122"/>
                <a:cs typeface="Manrope" pitchFamily="34" charset="-120"/>
              </a:rPr>
              <a:t> Emotional trading, especially during periods of Greed, significantly increases risk exposure without a corresponding improvement in trading efficiency or profitability.</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2225040" y="695444"/>
            <a:ext cx="2263497" cy="302300"/>
          </a:xfrm>
          <a:prstGeom prst="roundRect">
            <a:avLst>
              <a:gd name="adj" fmla="val 63892"/>
            </a:avLst>
          </a:prstGeom>
          <a:solidFill>
            <a:srgbClr val="CDEFFE"/>
          </a:solidFill>
          <a:ln/>
        </p:spPr>
      </p:sp>
      <p:sp>
        <p:nvSpPr>
          <p:cNvPr id="3" name="Text 1"/>
          <p:cNvSpPr/>
          <p:nvPr/>
        </p:nvSpPr>
        <p:spPr>
          <a:xfrm>
            <a:off x="2321600" y="743664"/>
            <a:ext cx="2070378" cy="205859"/>
          </a:xfrm>
          <a:prstGeom prst="rect">
            <a:avLst/>
          </a:prstGeom>
          <a:noFill/>
          <a:ln/>
        </p:spPr>
        <p:txBody>
          <a:bodyPr wrap="none" lIns="0" tIns="0" rIns="0" bIns="0" rtlCol="0" anchor="t"/>
          <a:lstStyle/>
          <a:p>
            <a:pPr marL="0" indent="0" algn="l">
              <a:lnSpc>
                <a:spcPts val="1600"/>
              </a:lnSpc>
              <a:buNone/>
            </a:pPr>
            <a:r>
              <a:rPr lang="en-US" sz="1000" dirty="0">
                <a:solidFill>
                  <a:srgbClr val="5B6E8C"/>
                </a:solidFill>
                <a:latin typeface="Manrope" pitchFamily="34" charset="0"/>
                <a:ea typeface="Manrope" pitchFamily="34" charset="-122"/>
                <a:cs typeface="Manrope" pitchFamily="34" charset="-120"/>
              </a:rPr>
              <a:t>ACTIONABLE TRADING STRATEGIES</a:t>
            </a:r>
            <a:endParaRPr lang="en-US" sz="1000" dirty="0"/>
          </a:p>
        </p:txBody>
      </p:sp>
      <p:sp>
        <p:nvSpPr>
          <p:cNvPr id="4" name="Text 2"/>
          <p:cNvSpPr/>
          <p:nvPr/>
        </p:nvSpPr>
        <p:spPr>
          <a:xfrm>
            <a:off x="2225040" y="1062038"/>
            <a:ext cx="5965508" cy="503039"/>
          </a:xfrm>
          <a:prstGeom prst="rect">
            <a:avLst/>
          </a:prstGeom>
          <a:noFill/>
          <a:ln/>
        </p:spPr>
        <p:txBody>
          <a:bodyPr wrap="none" lIns="0" tIns="0" rIns="0" bIns="0" rtlCol="0" anchor="t"/>
          <a:lstStyle/>
          <a:p>
            <a:pPr marL="0" indent="0" algn="l">
              <a:lnSpc>
                <a:spcPts val="3950"/>
              </a:lnSpc>
              <a:buNone/>
            </a:pPr>
            <a:r>
              <a:rPr lang="en-US" sz="3150" dirty="0">
                <a:solidFill>
                  <a:srgbClr val="5B6E8C"/>
                </a:solidFill>
                <a:latin typeface="Alexandria Medium" pitchFamily="34" charset="0"/>
                <a:ea typeface="Alexandria Medium" pitchFamily="34" charset="-122"/>
                <a:cs typeface="Alexandria Medium" pitchFamily="34" charset="-120"/>
              </a:rPr>
              <a:t>Actionable Trading Strategies</a:t>
            </a:r>
            <a:endParaRPr lang="en-US" sz="3150" dirty="0"/>
          </a:p>
        </p:txBody>
      </p:sp>
      <p:sp>
        <p:nvSpPr>
          <p:cNvPr id="5" name="Text 3"/>
          <p:cNvSpPr/>
          <p:nvPr/>
        </p:nvSpPr>
        <p:spPr>
          <a:xfrm>
            <a:off x="2225040" y="1806416"/>
            <a:ext cx="10180320" cy="515064"/>
          </a:xfrm>
          <a:prstGeom prst="rect">
            <a:avLst/>
          </a:prstGeom>
          <a:noFill/>
          <a:ln/>
        </p:spPr>
        <p:txBody>
          <a:bodyPr wrap="square" lIns="0" tIns="0" rIns="0" bIns="0" rtlCol="0" anchor="t"/>
          <a:lstStyle/>
          <a:p>
            <a:pPr marL="0" indent="0" algn="l">
              <a:lnSpc>
                <a:spcPts val="2000"/>
              </a:lnSpc>
              <a:buNone/>
            </a:pPr>
            <a:r>
              <a:rPr lang="en-US" sz="1250" dirty="0">
                <a:solidFill>
                  <a:srgbClr val="5B6E8C"/>
                </a:solidFill>
                <a:latin typeface="Manrope" pitchFamily="34" charset="0"/>
                <a:ea typeface="Manrope" pitchFamily="34" charset="-122"/>
                <a:cs typeface="Manrope" pitchFamily="34" charset="-120"/>
              </a:rPr>
              <a:t>Based on our analysis, adopting these strategies can help traders navigate market sentiment more effectively and improve overall performance.</a:t>
            </a:r>
            <a:endParaRPr lang="en-US" sz="1250" dirty="0"/>
          </a:p>
        </p:txBody>
      </p:sp>
      <p:sp>
        <p:nvSpPr>
          <p:cNvPr id="6" name="Shape 4"/>
          <p:cNvSpPr/>
          <p:nvPr/>
        </p:nvSpPr>
        <p:spPr>
          <a:xfrm>
            <a:off x="2225040" y="2502456"/>
            <a:ext cx="3286125" cy="2003108"/>
          </a:xfrm>
          <a:prstGeom prst="roundRect">
            <a:avLst>
              <a:gd name="adj" fmla="val 5478"/>
            </a:avLst>
          </a:prstGeom>
          <a:solidFill>
            <a:srgbClr val="FFFFFF"/>
          </a:solidFill>
          <a:ln w="22860">
            <a:solidFill>
              <a:srgbClr val="B3D5E4"/>
            </a:solidFill>
            <a:prstDash val="solid"/>
          </a:ln>
        </p:spPr>
      </p:sp>
      <p:pic>
        <p:nvPicPr>
          <p:cNvPr id="7" name="Image 0" descr="preencoded.png"/>
          <p:cNvPicPr>
            <a:picLocks noChangeAspect="1"/>
          </p:cNvPicPr>
          <p:nvPr/>
        </p:nvPicPr>
        <p:blipFill>
          <a:blip r:embed="rId3"/>
          <a:stretch>
            <a:fillRect/>
          </a:stretch>
        </p:blipFill>
        <p:spPr>
          <a:xfrm>
            <a:off x="2202180" y="2502456"/>
            <a:ext cx="91440" cy="2003108"/>
          </a:xfrm>
          <a:prstGeom prst="rect">
            <a:avLst/>
          </a:prstGeom>
        </p:spPr>
      </p:pic>
      <p:sp>
        <p:nvSpPr>
          <p:cNvPr id="8" name="Text 5"/>
          <p:cNvSpPr/>
          <p:nvPr/>
        </p:nvSpPr>
        <p:spPr>
          <a:xfrm>
            <a:off x="2477333" y="2686169"/>
            <a:ext cx="2088832" cy="251460"/>
          </a:xfrm>
          <a:prstGeom prst="rect">
            <a:avLst/>
          </a:prstGeom>
          <a:noFill/>
          <a:ln/>
        </p:spPr>
        <p:txBody>
          <a:bodyPr wrap="none" lIns="0" tIns="0" rIns="0" bIns="0" rtlCol="0" anchor="t"/>
          <a:lstStyle/>
          <a:p>
            <a:pPr marL="0" indent="0" algn="l">
              <a:lnSpc>
                <a:spcPts val="1950"/>
              </a:lnSpc>
              <a:buNone/>
            </a:pPr>
            <a:r>
              <a:rPr lang="en-US" sz="1550" dirty="0">
                <a:solidFill>
                  <a:srgbClr val="5B6E8C"/>
                </a:solidFill>
                <a:latin typeface="Alexandria Medium" pitchFamily="34" charset="0"/>
                <a:ea typeface="Alexandria Medium" pitchFamily="34" charset="-122"/>
                <a:cs typeface="Alexandria Medium" pitchFamily="34" charset="-120"/>
              </a:rPr>
              <a:t>Control Position Size</a:t>
            </a:r>
            <a:endParaRPr lang="en-US" sz="1550" dirty="0"/>
          </a:p>
        </p:txBody>
      </p:sp>
      <p:sp>
        <p:nvSpPr>
          <p:cNvPr id="9" name="Text 6"/>
          <p:cNvSpPr/>
          <p:nvPr/>
        </p:nvSpPr>
        <p:spPr>
          <a:xfrm>
            <a:off x="2477333" y="3034189"/>
            <a:ext cx="2850118" cy="1030129"/>
          </a:xfrm>
          <a:prstGeom prst="rect">
            <a:avLst/>
          </a:prstGeom>
          <a:noFill/>
          <a:ln/>
        </p:spPr>
        <p:txBody>
          <a:bodyPr wrap="square" lIns="0" tIns="0" rIns="0" bIns="0" rtlCol="0" anchor="t"/>
          <a:lstStyle/>
          <a:p>
            <a:pPr marL="0" indent="0" algn="l">
              <a:lnSpc>
                <a:spcPts val="2000"/>
              </a:lnSpc>
              <a:buNone/>
            </a:pPr>
            <a:r>
              <a:rPr lang="en-US" sz="1250" dirty="0">
                <a:solidFill>
                  <a:srgbClr val="5B6E8C"/>
                </a:solidFill>
                <a:latin typeface="Manrope" pitchFamily="34" charset="0"/>
                <a:ea typeface="Manrope" pitchFamily="34" charset="-122"/>
                <a:cs typeface="Manrope" pitchFamily="34" charset="-120"/>
              </a:rPr>
              <a:t>Reduce individual trade size during periods of Greed to mitigate the risk of amplified losses, especially when market optimism is high.</a:t>
            </a:r>
            <a:endParaRPr lang="en-US" sz="1250" dirty="0"/>
          </a:p>
        </p:txBody>
      </p:sp>
      <p:sp>
        <p:nvSpPr>
          <p:cNvPr id="10" name="Shape 7"/>
          <p:cNvSpPr/>
          <p:nvPr/>
        </p:nvSpPr>
        <p:spPr>
          <a:xfrm>
            <a:off x="5672018" y="2502456"/>
            <a:ext cx="3286244" cy="2003108"/>
          </a:xfrm>
          <a:prstGeom prst="roundRect">
            <a:avLst>
              <a:gd name="adj" fmla="val 5478"/>
            </a:avLst>
          </a:prstGeom>
          <a:solidFill>
            <a:srgbClr val="FFFFFF"/>
          </a:solidFill>
          <a:ln w="22860">
            <a:solidFill>
              <a:srgbClr val="B3D5E4"/>
            </a:solidFill>
            <a:prstDash val="solid"/>
          </a:ln>
        </p:spPr>
      </p:sp>
      <p:pic>
        <p:nvPicPr>
          <p:cNvPr id="11" name="Image 1" descr="preencoded.png"/>
          <p:cNvPicPr>
            <a:picLocks noChangeAspect="1"/>
          </p:cNvPicPr>
          <p:nvPr/>
        </p:nvPicPr>
        <p:blipFill>
          <a:blip r:embed="rId3"/>
          <a:stretch>
            <a:fillRect/>
          </a:stretch>
        </p:blipFill>
        <p:spPr>
          <a:xfrm>
            <a:off x="5649158" y="2502456"/>
            <a:ext cx="91440" cy="2003108"/>
          </a:xfrm>
          <a:prstGeom prst="rect">
            <a:avLst/>
          </a:prstGeom>
        </p:spPr>
      </p:pic>
      <p:sp>
        <p:nvSpPr>
          <p:cNvPr id="12" name="Text 8"/>
          <p:cNvSpPr/>
          <p:nvPr/>
        </p:nvSpPr>
        <p:spPr>
          <a:xfrm>
            <a:off x="5924312" y="2686169"/>
            <a:ext cx="2011918" cy="251460"/>
          </a:xfrm>
          <a:prstGeom prst="rect">
            <a:avLst/>
          </a:prstGeom>
          <a:noFill/>
          <a:ln/>
        </p:spPr>
        <p:txBody>
          <a:bodyPr wrap="none" lIns="0" tIns="0" rIns="0" bIns="0" rtlCol="0" anchor="t"/>
          <a:lstStyle/>
          <a:p>
            <a:pPr marL="0" indent="0" algn="l">
              <a:lnSpc>
                <a:spcPts val="1950"/>
              </a:lnSpc>
              <a:buNone/>
            </a:pPr>
            <a:r>
              <a:rPr lang="en-US" sz="1550" dirty="0">
                <a:solidFill>
                  <a:srgbClr val="5B6E8C"/>
                </a:solidFill>
                <a:latin typeface="Alexandria Medium" pitchFamily="34" charset="0"/>
                <a:ea typeface="Alexandria Medium" pitchFamily="34" charset="-122"/>
                <a:cs typeface="Alexandria Medium" pitchFamily="34" charset="-120"/>
              </a:rPr>
              <a:t>Avoid Overtrading</a:t>
            </a:r>
            <a:endParaRPr lang="en-US" sz="1550" dirty="0"/>
          </a:p>
        </p:txBody>
      </p:sp>
      <p:sp>
        <p:nvSpPr>
          <p:cNvPr id="13" name="Text 9"/>
          <p:cNvSpPr/>
          <p:nvPr/>
        </p:nvSpPr>
        <p:spPr>
          <a:xfrm>
            <a:off x="5924312" y="3034189"/>
            <a:ext cx="2850237" cy="1287661"/>
          </a:xfrm>
          <a:prstGeom prst="rect">
            <a:avLst/>
          </a:prstGeom>
          <a:noFill/>
          <a:ln/>
        </p:spPr>
        <p:txBody>
          <a:bodyPr wrap="square" lIns="0" tIns="0" rIns="0" bIns="0" rtlCol="0" anchor="t"/>
          <a:lstStyle/>
          <a:p>
            <a:pPr marL="0" indent="0" algn="l">
              <a:lnSpc>
                <a:spcPts val="2000"/>
              </a:lnSpc>
              <a:buNone/>
            </a:pPr>
            <a:r>
              <a:rPr lang="en-US" sz="1250" dirty="0">
                <a:solidFill>
                  <a:srgbClr val="5B6E8C"/>
                </a:solidFill>
                <a:latin typeface="Manrope" pitchFamily="34" charset="0"/>
                <a:ea typeface="Manrope" pitchFamily="34" charset="-122"/>
                <a:cs typeface="Manrope" pitchFamily="34" charset="-120"/>
              </a:rPr>
              <a:t>Resist the temptation to increase trading frequency or volume when market sentiment is excessively optimistic, as this often leads to disproportionate losses.</a:t>
            </a:r>
            <a:endParaRPr lang="en-US" sz="1250" dirty="0"/>
          </a:p>
        </p:txBody>
      </p:sp>
      <p:sp>
        <p:nvSpPr>
          <p:cNvPr id="14" name="Shape 10"/>
          <p:cNvSpPr/>
          <p:nvPr/>
        </p:nvSpPr>
        <p:spPr>
          <a:xfrm>
            <a:off x="9119116" y="2502456"/>
            <a:ext cx="3286244" cy="2003108"/>
          </a:xfrm>
          <a:prstGeom prst="roundRect">
            <a:avLst>
              <a:gd name="adj" fmla="val 5478"/>
            </a:avLst>
          </a:prstGeom>
          <a:solidFill>
            <a:srgbClr val="FFFFFF"/>
          </a:solidFill>
          <a:ln w="22860">
            <a:solidFill>
              <a:srgbClr val="B3D5E4"/>
            </a:solidFill>
            <a:prstDash val="solid"/>
          </a:ln>
        </p:spPr>
      </p:sp>
      <p:pic>
        <p:nvPicPr>
          <p:cNvPr id="15" name="Image 2" descr="preencoded.png"/>
          <p:cNvPicPr>
            <a:picLocks noChangeAspect="1"/>
          </p:cNvPicPr>
          <p:nvPr/>
        </p:nvPicPr>
        <p:blipFill>
          <a:blip r:embed="rId3"/>
          <a:stretch>
            <a:fillRect/>
          </a:stretch>
        </p:blipFill>
        <p:spPr>
          <a:xfrm>
            <a:off x="9096256" y="2502456"/>
            <a:ext cx="91440" cy="2003108"/>
          </a:xfrm>
          <a:prstGeom prst="rect">
            <a:avLst/>
          </a:prstGeom>
        </p:spPr>
      </p:pic>
      <p:sp>
        <p:nvSpPr>
          <p:cNvPr id="16" name="Text 11"/>
          <p:cNvSpPr/>
          <p:nvPr/>
        </p:nvSpPr>
        <p:spPr>
          <a:xfrm>
            <a:off x="9371409" y="2686169"/>
            <a:ext cx="2850237" cy="502920"/>
          </a:xfrm>
          <a:prstGeom prst="rect">
            <a:avLst/>
          </a:prstGeom>
          <a:noFill/>
          <a:ln/>
        </p:spPr>
        <p:txBody>
          <a:bodyPr wrap="square" lIns="0" tIns="0" rIns="0" bIns="0" rtlCol="0" anchor="t"/>
          <a:lstStyle/>
          <a:p>
            <a:pPr marL="0" indent="0" algn="l">
              <a:lnSpc>
                <a:spcPts val="1950"/>
              </a:lnSpc>
              <a:buNone/>
            </a:pPr>
            <a:r>
              <a:rPr lang="en-US" sz="1550" dirty="0">
                <a:solidFill>
                  <a:srgbClr val="5B6E8C"/>
                </a:solidFill>
                <a:latin typeface="Alexandria Medium" pitchFamily="34" charset="0"/>
                <a:ea typeface="Alexandria Medium" pitchFamily="34" charset="-122"/>
                <a:cs typeface="Alexandria Medium" pitchFamily="34" charset="-120"/>
              </a:rPr>
              <a:t>Focus on Risk-Adjusted Returns</a:t>
            </a:r>
            <a:endParaRPr lang="en-US" sz="1550" dirty="0"/>
          </a:p>
        </p:txBody>
      </p:sp>
      <p:sp>
        <p:nvSpPr>
          <p:cNvPr id="17" name="Text 12"/>
          <p:cNvSpPr/>
          <p:nvPr/>
        </p:nvSpPr>
        <p:spPr>
          <a:xfrm>
            <a:off x="9371409" y="3285649"/>
            <a:ext cx="2850237" cy="1030129"/>
          </a:xfrm>
          <a:prstGeom prst="rect">
            <a:avLst/>
          </a:prstGeom>
          <a:noFill/>
          <a:ln/>
        </p:spPr>
        <p:txBody>
          <a:bodyPr wrap="square" lIns="0" tIns="0" rIns="0" bIns="0" rtlCol="0" anchor="t"/>
          <a:lstStyle/>
          <a:p>
            <a:pPr marL="0" indent="0" algn="l">
              <a:lnSpc>
                <a:spcPts val="2000"/>
              </a:lnSpc>
              <a:buNone/>
            </a:pPr>
            <a:r>
              <a:rPr lang="en-US" sz="1250" dirty="0">
                <a:solidFill>
                  <a:srgbClr val="5B6E8C"/>
                </a:solidFill>
                <a:latin typeface="Manrope" pitchFamily="34" charset="0"/>
                <a:ea typeface="Manrope" pitchFamily="34" charset="-122"/>
                <a:cs typeface="Manrope" pitchFamily="34" charset="-120"/>
              </a:rPr>
              <a:t>Prioritize consistency and capital preservation over chasing raw, high-volatility profits. Sustainable growth often comes from lower-risk trades.</a:t>
            </a:r>
            <a:endParaRPr lang="en-US" sz="1250" dirty="0"/>
          </a:p>
        </p:txBody>
      </p:sp>
      <p:sp>
        <p:nvSpPr>
          <p:cNvPr id="18" name="Shape 13"/>
          <p:cNvSpPr/>
          <p:nvPr/>
        </p:nvSpPr>
        <p:spPr>
          <a:xfrm>
            <a:off x="2225040" y="4666417"/>
            <a:ext cx="3286125" cy="2003108"/>
          </a:xfrm>
          <a:prstGeom prst="roundRect">
            <a:avLst>
              <a:gd name="adj" fmla="val 5478"/>
            </a:avLst>
          </a:prstGeom>
          <a:solidFill>
            <a:srgbClr val="FFFFFF"/>
          </a:solidFill>
          <a:ln w="22860">
            <a:solidFill>
              <a:srgbClr val="B3D5E4"/>
            </a:solidFill>
            <a:prstDash val="solid"/>
          </a:ln>
        </p:spPr>
      </p:sp>
      <p:pic>
        <p:nvPicPr>
          <p:cNvPr id="19" name="Image 3" descr="preencoded.png"/>
          <p:cNvPicPr>
            <a:picLocks noChangeAspect="1"/>
          </p:cNvPicPr>
          <p:nvPr/>
        </p:nvPicPr>
        <p:blipFill>
          <a:blip r:embed="rId3"/>
          <a:stretch>
            <a:fillRect/>
          </a:stretch>
        </p:blipFill>
        <p:spPr>
          <a:xfrm>
            <a:off x="2202180" y="4666417"/>
            <a:ext cx="91440" cy="2003108"/>
          </a:xfrm>
          <a:prstGeom prst="rect">
            <a:avLst/>
          </a:prstGeom>
        </p:spPr>
      </p:pic>
      <p:sp>
        <p:nvSpPr>
          <p:cNvPr id="20" name="Text 14"/>
          <p:cNvSpPr/>
          <p:nvPr/>
        </p:nvSpPr>
        <p:spPr>
          <a:xfrm>
            <a:off x="2477333" y="4850130"/>
            <a:ext cx="2487573" cy="251460"/>
          </a:xfrm>
          <a:prstGeom prst="rect">
            <a:avLst/>
          </a:prstGeom>
          <a:noFill/>
          <a:ln/>
        </p:spPr>
        <p:txBody>
          <a:bodyPr wrap="none" lIns="0" tIns="0" rIns="0" bIns="0" rtlCol="0" anchor="t"/>
          <a:lstStyle/>
          <a:p>
            <a:pPr marL="0" indent="0" algn="l">
              <a:lnSpc>
                <a:spcPts val="1950"/>
              </a:lnSpc>
              <a:buNone/>
            </a:pPr>
            <a:r>
              <a:rPr lang="en-US" sz="1550" dirty="0">
                <a:solidFill>
                  <a:srgbClr val="5B6E8C"/>
                </a:solidFill>
                <a:latin typeface="Alexandria Medium" pitchFamily="34" charset="0"/>
                <a:ea typeface="Alexandria Medium" pitchFamily="34" charset="-122"/>
                <a:cs typeface="Alexandria Medium" pitchFamily="34" charset="-120"/>
              </a:rPr>
              <a:t>Embrace Caution in Fear</a:t>
            </a:r>
            <a:endParaRPr lang="en-US" sz="1550" dirty="0"/>
          </a:p>
        </p:txBody>
      </p:sp>
      <p:sp>
        <p:nvSpPr>
          <p:cNvPr id="21" name="Text 15"/>
          <p:cNvSpPr/>
          <p:nvPr/>
        </p:nvSpPr>
        <p:spPr>
          <a:xfrm>
            <a:off x="2477333" y="5198150"/>
            <a:ext cx="2850118" cy="1030129"/>
          </a:xfrm>
          <a:prstGeom prst="rect">
            <a:avLst/>
          </a:prstGeom>
          <a:noFill/>
          <a:ln/>
        </p:spPr>
        <p:txBody>
          <a:bodyPr wrap="square" lIns="0" tIns="0" rIns="0" bIns="0" rtlCol="0" anchor="t"/>
          <a:lstStyle/>
          <a:p>
            <a:pPr marL="0" indent="0" algn="l">
              <a:lnSpc>
                <a:spcPts val="2000"/>
              </a:lnSpc>
              <a:buNone/>
            </a:pPr>
            <a:r>
              <a:rPr lang="en-US" sz="1250" dirty="0">
                <a:solidFill>
                  <a:srgbClr val="5B6E8C"/>
                </a:solidFill>
                <a:latin typeface="Manrope" pitchFamily="34" charset="0"/>
                <a:ea typeface="Manrope" pitchFamily="34" charset="-122"/>
                <a:cs typeface="Manrope" pitchFamily="34" charset="-120"/>
              </a:rPr>
              <a:t>Recognize that disciplined trading during "Fear" periods tends to yield more stable and higher average PnL. Avoid paralysis and trade selectively.</a:t>
            </a:r>
            <a:endParaRPr lang="en-US" sz="1250" dirty="0"/>
          </a:p>
        </p:txBody>
      </p:sp>
      <p:sp>
        <p:nvSpPr>
          <p:cNvPr id="22" name="Shape 16"/>
          <p:cNvSpPr/>
          <p:nvPr/>
        </p:nvSpPr>
        <p:spPr>
          <a:xfrm>
            <a:off x="5672018" y="4666417"/>
            <a:ext cx="3286244" cy="2003108"/>
          </a:xfrm>
          <a:prstGeom prst="roundRect">
            <a:avLst>
              <a:gd name="adj" fmla="val 5478"/>
            </a:avLst>
          </a:prstGeom>
          <a:solidFill>
            <a:srgbClr val="FFFFFF"/>
          </a:solidFill>
          <a:ln w="22860">
            <a:solidFill>
              <a:srgbClr val="B3D5E4"/>
            </a:solidFill>
            <a:prstDash val="solid"/>
          </a:ln>
        </p:spPr>
      </p:sp>
      <p:pic>
        <p:nvPicPr>
          <p:cNvPr id="23" name="Image 4" descr="preencoded.png"/>
          <p:cNvPicPr>
            <a:picLocks noChangeAspect="1"/>
          </p:cNvPicPr>
          <p:nvPr/>
        </p:nvPicPr>
        <p:blipFill>
          <a:blip r:embed="rId3"/>
          <a:stretch>
            <a:fillRect/>
          </a:stretch>
        </p:blipFill>
        <p:spPr>
          <a:xfrm>
            <a:off x="5649158" y="4666417"/>
            <a:ext cx="91440" cy="2003108"/>
          </a:xfrm>
          <a:prstGeom prst="rect">
            <a:avLst/>
          </a:prstGeom>
        </p:spPr>
      </p:pic>
      <p:sp>
        <p:nvSpPr>
          <p:cNvPr id="24" name="Text 17"/>
          <p:cNvSpPr/>
          <p:nvPr/>
        </p:nvSpPr>
        <p:spPr>
          <a:xfrm>
            <a:off x="5924312" y="4850130"/>
            <a:ext cx="2495312" cy="251460"/>
          </a:xfrm>
          <a:prstGeom prst="rect">
            <a:avLst/>
          </a:prstGeom>
          <a:noFill/>
          <a:ln/>
        </p:spPr>
        <p:txBody>
          <a:bodyPr wrap="none" lIns="0" tIns="0" rIns="0" bIns="0" rtlCol="0" anchor="t"/>
          <a:lstStyle/>
          <a:p>
            <a:pPr marL="0" indent="0" algn="l">
              <a:lnSpc>
                <a:spcPts val="1950"/>
              </a:lnSpc>
              <a:buNone/>
            </a:pPr>
            <a:r>
              <a:rPr lang="en-US" sz="1550" dirty="0">
                <a:solidFill>
                  <a:srgbClr val="5B6E8C"/>
                </a:solidFill>
                <a:latin typeface="Alexandria Medium" pitchFamily="34" charset="0"/>
                <a:ea typeface="Alexandria Medium" pitchFamily="34" charset="-122"/>
                <a:cs typeface="Alexandria Medium" pitchFamily="34" charset="-120"/>
              </a:rPr>
              <a:t>Sentiment as Risk Signal</a:t>
            </a:r>
            <a:endParaRPr lang="en-US" sz="1550" dirty="0"/>
          </a:p>
        </p:txBody>
      </p:sp>
      <p:sp>
        <p:nvSpPr>
          <p:cNvPr id="25" name="Text 18"/>
          <p:cNvSpPr/>
          <p:nvPr/>
        </p:nvSpPr>
        <p:spPr>
          <a:xfrm>
            <a:off x="5924312" y="5198150"/>
            <a:ext cx="2850237" cy="1287661"/>
          </a:xfrm>
          <a:prstGeom prst="rect">
            <a:avLst/>
          </a:prstGeom>
          <a:noFill/>
          <a:ln/>
        </p:spPr>
        <p:txBody>
          <a:bodyPr wrap="square" lIns="0" tIns="0" rIns="0" bIns="0" rtlCol="0" anchor="t"/>
          <a:lstStyle/>
          <a:p>
            <a:pPr marL="0" indent="0" algn="l">
              <a:lnSpc>
                <a:spcPts val="2000"/>
              </a:lnSpc>
              <a:buNone/>
            </a:pPr>
            <a:r>
              <a:rPr lang="en-US" sz="1250" dirty="0">
                <a:solidFill>
                  <a:srgbClr val="5B6E8C"/>
                </a:solidFill>
                <a:latin typeface="Manrope" pitchFamily="34" charset="0"/>
                <a:ea typeface="Manrope" pitchFamily="34" charset="-122"/>
                <a:cs typeface="Manrope" pitchFamily="34" charset="-120"/>
              </a:rPr>
              <a:t>Utilize market sentiment as a valuable risk-management indicator, rather than a direct trigger for entering or exiting trades. Adjust strategy accordingly.</a:t>
            </a:r>
            <a:endParaRPr lang="en-US" sz="1250" dirty="0"/>
          </a:p>
        </p:txBody>
      </p:sp>
      <p:sp>
        <p:nvSpPr>
          <p:cNvPr id="26" name="Shape 19"/>
          <p:cNvSpPr/>
          <p:nvPr/>
        </p:nvSpPr>
        <p:spPr>
          <a:xfrm>
            <a:off x="2225040" y="6850499"/>
            <a:ext cx="10180320" cy="683657"/>
          </a:xfrm>
          <a:prstGeom prst="roundRect">
            <a:avLst>
              <a:gd name="adj" fmla="val 35315"/>
            </a:avLst>
          </a:prstGeom>
          <a:solidFill>
            <a:srgbClr val="B3E7FE"/>
          </a:solidFill>
          <a:ln/>
        </p:spPr>
      </p:sp>
      <p:pic>
        <p:nvPicPr>
          <p:cNvPr id="27" name="Image 5" descr="preencoded.png"/>
          <p:cNvPicPr>
            <a:picLocks noChangeAspect="1"/>
          </p:cNvPicPr>
          <p:nvPr/>
        </p:nvPicPr>
        <p:blipFill>
          <a:blip r:embed="rId4"/>
          <a:stretch>
            <a:fillRect/>
          </a:stretch>
        </p:blipFill>
        <p:spPr>
          <a:xfrm>
            <a:off x="2385893" y="7101126"/>
            <a:ext cx="201097" cy="160853"/>
          </a:xfrm>
          <a:prstGeom prst="rect">
            <a:avLst/>
          </a:prstGeom>
        </p:spPr>
      </p:pic>
      <p:sp>
        <p:nvSpPr>
          <p:cNvPr id="28" name="Text 20"/>
          <p:cNvSpPr/>
          <p:nvPr/>
        </p:nvSpPr>
        <p:spPr>
          <a:xfrm>
            <a:off x="2747843" y="7051477"/>
            <a:ext cx="9496663" cy="257532"/>
          </a:xfrm>
          <a:prstGeom prst="rect">
            <a:avLst/>
          </a:prstGeom>
          <a:noFill/>
          <a:ln/>
        </p:spPr>
        <p:txBody>
          <a:bodyPr wrap="none" lIns="0" tIns="0" rIns="0" bIns="0" rtlCol="0" anchor="t"/>
          <a:lstStyle/>
          <a:p>
            <a:pPr marL="0" indent="0" algn="l">
              <a:lnSpc>
                <a:spcPts val="2000"/>
              </a:lnSpc>
              <a:buNone/>
            </a:pPr>
            <a:r>
              <a:rPr lang="en-US" sz="1250" b="1" dirty="0">
                <a:solidFill>
                  <a:srgbClr val="000000"/>
                </a:solidFill>
                <a:latin typeface="Manrope" pitchFamily="34" charset="0"/>
                <a:ea typeface="Manrope" pitchFamily="34" charset="-122"/>
                <a:cs typeface="Manrope" pitchFamily="34" charset="-120"/>
              </a:rPr>
              <a:t>Strategy:</a:t>
            </a:r>
            <a:r>
              <a:rPr lang="en-US" sz="1250" dirty="0">
                <a:solidFill>
                  <a:srgbClr val="000000"/>
                </a:solidFill>
                <a:latin typeface="Manrope" pitchFamily="34" charset="0"/>
                <a:ea typeface="Manrope" pitchFamily="34" charset="-122"/>
                <a:cs typeface="Manrope" pitchFamily="34" charset="-120"/>
              </a:rPr>
              <a:t> Control risk first — sustainable profits will follow.</a:t>
            </a:r>
            <a:endParaRPr lang="en-US" sz="12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1990606" y="731163"/>
            <a:ext cx="1046798" cy="316349"/>
          </a:xfrm>
          <a:prstGeom prst="roundRect">
            <a:avLst>
              <a:gd name="adj" fmla="val 63866"/>
            </a:avLst>
          </a:prstGeom>
          <a:solidFill>
            <a:srgbClr val="CDEFFE"/>
          </a:solidFill>
          <a:ln/>
        </p:spPr>
      </p:sp>
      <p:sp>
        <p:nvSpPr>
          <p:cNvPr id="3" name="Text 1"/>
          <p:cNvSpPr/>
          <p:nvPr/>
        </p:nvSpPr>
        <p:spPr>
          <a:xfrm>
            <a:off x="2091571" y="781645"/>
            <a:ext cx="844868" cy="215384"/>
          </a:xfrm>
          <a:prstGeom prst="rect">
            <a:avLst/>
          </a:prstGeom>
          <a:noFill/>
          <a:ln/>
        </p:spPr>
        <p:txBody>
          <a:bodyPr wrap="none" lIns="0" tIns="0" rIns="0" bIns="0" rtlCol="0" anchor="t"/>
          <a:lstStyle/>
          <a:p>
            <a:pPr marL="0" indent="0" algn="l">
              <a:lnSpc>
                <a:spcPts val="1650"/>
              </a:lnSpc>
              <a:buNone/>
            </a:pPr>
            <a:r>
              <a:rPr lang="en-US" sz="1050" dirty="0">
                <a:solidFill>
                  <a:srgbClr val="5B6E8C"/>
                </a:solidFill>
                <a:latin typeface="Manrope" pitchFamily="34" charset="0"/>
                <a:ea typeface="Manrope" pitchFamily="34" charset="-122"/>
                <a:cs typeface="Manrope" pitchFamily="34" charset="-120"/>
              </a:rPr>
              <a:t>CONCLUSION</a:t>
            </a:r>
            <a:endParaRPr lang="en-US" sz="1050" dirty="0"/>
          </a:p>
        </p:txBody>
      </p:sp>
      <p:sp>
        <p:nvSpPr>
          <p:cNvPr id="4" name="Text 2"/>
          <p:cNvSpPr/>
          <p:nvPr/>
        </p:nvSpPr>
        <p:spPr>
          <a:xfrm>
            <a:off x="1990606" y="1114782"/>
            <a:ext cx="6792516" cy="526018"/>
          </a:xfrm>
          <a:prstGeom prst="rect">
            <a:avLst/>
          </a:prstGeom>
          <a:noFill/>
          <a:ln/>
        </p:spPr>
        <p:txBody>
          <a:bodyPr wrap="none" lIns="0" tIns="0" rIns="0" bIns="0" rtlCol="0" anchor="t"/>
          <a:lstStyle/>
          <a:p>
            <a:pPr marL="0" indent="0" algn="l">
              <a:lnSpc>
                <a:spcPts val="4100"/>
              </a:lnSpc>
              <a:buNone/>
            </a:pPr>
            <a:r>
              <a:rPr lang="en-US" sz="3300" dirty="0">
                <a:solidFill>
                  <a:srgbClr val="5B6E8C"/>
                </a:solidFill>
                <a:latin typeface="Alexandria Medium" pitchFamily="34" charset="0"/>
                <a:ea typeface="Alexandria Medium" pitchFamily="34" charset="-122"/>
                <a:cs typeface="Alexandria Medium" pitchFamily="34" charset="-120"/>
              </a:rPr>
              <a:t>Key Insights for Smarter Trading</a:t>
            </a:r>
            <a:endParaRPr lang="en-US" sz="3300" dirty="0"/>
          </a:p>
        </p:txBody>
      </p:sp>
      <p:sp>
        <p:nvSpPr>
          <p:cNvPr id="5" name="Text 3"/>
          <p:cNvSpPr/>
          <p:nvPr/>
        </p:nvSpPr>
        <p:spPr>
          <a:xfrm>
            <a:off x="1990606" y="1893332"/>
            <a:ext cx="10649188" cy="538639"/>
          </a:xfrm>
          <a:prstGeom prst="rect">
            <a:avLst/>
          </a:prstGeom>
          <a:noFill/>
          <a:ln/>
        </p:spPr>
        <p:txBody>
          <a:bodyPr wrap="square" lIns="0" tIns="0" rIns="0" bIns="0" rtlCol="0" anchor="t"/>
          <a:lstStyle/>
          <a:p>
            <a:pPr marL="0" indent="0" algn="l">
              <a:lnSpc>
                <a:spcPts val="2100"/>
              </a:lnSpc>
              <a:buNone/>
            </a:pPr>
            <a:r>
              <a:rPr lang="en-US" sz="1300" dirty="0">
                <a:solidFill>
                  <a:srgbClr val="5B6E8C"/>
                </a:solidFill>
                <a:latin typeface="Manrope" pitchFamily="34" charset="0"/>
                <a:ea typeface="Manrope" pitchFamily="34" charset="-122"/>
                <a:cs typeface="Manrope" pitchFamily="34" charset="-120"/>
              </a:rPr>
              <a:t>Our analysis reveals critical patterns in how market sentiment impacts trader performance and profitability, offering clear guidance for optimizing trading strategies.</a:t>
            </a:r>
            <a:endParaRPr lang="en-US" sz="1300" dirty="0"/>
          </a:p>
        </p:txBody>
      </p:sp>
      <p:sp>
        <p:nvSpPr>
          <p:cNvPr id="6" name="Shape 4"/>
          <p:cNvSpPr/>
          <p:nvPr/>
        </p:nvSpPr>
        <p:spPr>
          <a:xfrm>
            <a:off x="1990606" y="2873812"/>
            <a:ext cx="5240417" cy="1514832"/>
          </a:xfrm>
          <a:prstGeom prst="roundRect">
            <a:avLst>
              <a:gd name="adj" fmla="val 7244"/>
            </a:avLst>
          </a:prstGeom>
          <a:solidFill>
            <a:srgbClr val="FFFFFF"/>
          </a:solidFill>
          <a:ln/>
        </p:spPr>
      </p:sp>
      <p:pic>
        <p:nvPicPr>
          <p:cNvPr id="7" name="Image 0" descr="preencoded.png"/>
          <p:cNvPicPr>
            <a:picLocks noChangeAspect="1"/>
          </p:cNvPicPr>
          <p:nvPr/>
        </p:nvPicPr>
        <p:blipFill>
          <a:blip r:embed="rId3"/>
          <a:stretch>
            <a:fillRect/>
          </a:stretch>
        </p:blipFill>
        <p:spPr>
          <a:xfrm>
            <a:off x="1990606" y="2850952"/>
            <a:ext cx="5240417" cy="91440"/>
          </a:xfrm>
          <a:prstGeom prst="rect">
            <a:avLst/>
          </a:prstGeom>
        </p:spPr>
      </p:pic>
      <p:pic>
        <p:nvPicPr>
          <p:cNvPr id="8" name="Image 1" descr="preencoded.png"/>
          <p:cNvPicPr>
            <a:picLocks noChangeAspect="1"/>
          </p:cNvPicPr>
          <p:nvPr/>
        </p:nvPicPr>
        <p:blipFill>
          <a:blip r:embed="rId4"/>
          <a:stretch>
            <a:fillRect/>
          </a:stretch>
        </p:blipFill>
        <p:spPr>
          <a:xfrm>
            <a:off x="4358283" y="2621280"/>
            <a:ext cx="505063" cy="505063"/>
          </a:xfrm>
          <a:prstGeom prst="rect">
            <a:avLst/>
          </a:prstGeom>
        </p:spPr>
      </p:pic>
      <p:pic>
        <p:nvPicPr>
          <p:cNvPr id="9"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09849" y="2772727"/>
            <a:ext cx="201930" cy="201930"/>
          </a:xfrm>
          <a:prstGeom prst="rect">
            <a:avLst/>
          </a:prstGeom>
        </p:spPr>
      </p:pic>
      <p:sp>
        <p:nvSpPr>
          <p:cNvPr id="10" name="Text 5"/>
          <p:cNvSpPr/>
          <p:nvPr/>
        </p:nvSpPr>
        <p:spPr>
          <a:xfrm>
            <a:off x="2181820" y="3294697"/>
            <a:ext cx="2310646" cy="263128"/>
          </a:xfrm>
          <a:prstGeom prst="rect">
            <a:avLst/>
          </a:prstGeom>
          <a:noFill/>
          <a:ln/>
        </p:spPr>
        <p:txBody>
          <a:bodyPr wrap="none" lIns="0" tIns="0" rIns="0" bIns="0" rtlCol="0" anchor="t"/>
          <a:lstStyle/>
          <a:p>
            <a:pPr marL="0" indent="0" algn="l">
              <a:lnSpc>
                <a:spcPts val="2050"/>
              </a:lnSpc>
              <a:buNone/>
            </a:pPr>
            <a:r>
              <a:rPr lang="en-US" sz="1650" dirty="0">
                <a:solidFill>
                  <a:srgbClr val="5B6E8C"/>
                </a:solidFill>
                <a:latin typeface="Alexandria Medium" pitchFamily="34" charset="0"/>
                <a:ea typeface="Alexandria Medium" pitchFamily="34" charset="-122"/>
                <a:cs typeface="Alexandria Medium" pitchFamily="34" charset="-120"/>
              </a:rPr>
              <a:t>Sentiment's Influence</a:t>
            </a:r>
            <a:endParaRPr lang="en-US" sz="1650" dirty="0"/>
          </a:p>
        </p:txBody>
      </p:sp>
      <p:sp>
        <p:nvSpPr>
          <p:cNvPr id="11" name="Text 6"/>
          <p:cNvSpPr/>
          <p:nvPr/>
        </p:nvSpPr>
        <p:spPr>
          <a:xfrm>
            <a:off x="2181820" y="3658791"/>
            <a:ext cx="4857988" cy="538639"/>
          </a:xfrm>
          <a:prstGeom prst="rect">
            <a:avLst/>
          </a:prstGeom>
          <a:noFill/>
          <a:ln/>
        </p:spPr>
        <p:txBody>
          <a:bodyPr wrap="square" lIns="0" tIns="0" rIns="0" bIns="0" rtlCol="0" anchor="t"/>
          <a:lstStyle/>
          <a:p>
            <a:pPr marL="0" indent="0" algn="l">
              <a:lnSpc>
                <a:spcPts val="2100"/>
              </a:lnSpc>
              <a:buNone/>
            </a:pPr>
            <a:r>
              <a:rPr lang="en-US" sz="1300" dirty="0">
                <a:solidFill>
                  <a:srgbClr val="5B6E8C"/>
                </a:solidFill>
                <a:latin typeface="Manrope" pitchFamily="34" charset="0"/>
                <a:ea typeface="Manrope" pitchFamily="34" charset="-122"/>
                <a:cs typeface="Manrope" pitchFamily="34" charset="-120"/>
              </a:rPr>
              <a:t>Market sentiment profoundly shapes trader behavior and subsequent financial outcomes.</a:t>
            </a:r>
            <a:endParaRPr lang="en-US" sz="1300" dirty="0"/>
          </a:p>
        </p:txBody>
      </p:sp>
      <p:sp>
        <p:nvSpPr>
          <p:cNvPr id="12" name="Shape 7"/>
          <p:cNvSpPr/>
          <p:nvPr/>
        </p:nvSpPr>
        <p:spPr>
          <a:xfrm>
            <a:off x="7399377" y="2873812"/>
            <a:ext cx="5240417" cy="1514832"/>
          </a:xfrm>
          <a:prstGeom prst="roundRect">
            <a:avLst>
              <a:gd name="adj" fmla="val 7244"/>
            </a:avLst>
          </a:prstGeom>
          <a:solidFill>
            <a:srgbClr val="FFFFFF"/>
          </a:solidFill>
          <a:ln/>
        </p:spPr>
      </p:sp>
      <p:pic>
        <p:nvPicPr>
          <p:cNvPr id="13" name="Image 3" descr="preencoded.png"/>
          <p:cNvPicPr>
            <a:picLocks noChangeAspect="1"/>
          </p:cNvPicPr>
          <p:nvPr/>
        </p:nvPicPr>
        <p:blipFill>
          <a:blip r:embed="rId3"/>
          <a:stretch>
            <a:fillRect/>
          </a:stretch>
        </p:blipFill>
        <p:spPr>
          <a:xfrm>
            <a:off x="7399377" y="2850952"/>
            <a:ext cx="5240417" cy="91440"/>
          </a:xfrm>
          <a:prstGeom prst="rect">
            <a:avLst/>
          </a:prstGeom>
        </p:spPr>
      </p:pic>
      <p:pic>
        <p:nvPicPr>
          <p:cNvPr id="14" name="Image 4" descr="preencoded.png"/>
          <p:cNvPicPr>
            <a:picLocks noChangeAspect="1"/>
          </p:cNvPicPr>
          <p:nvPr/>
        </p:nvPicPr>
        <p:blipFill>
          <a:blip r:embed="rId4"/>
          <a:stretch>
            <a:fillRect/>
          </a:stretch>
        </p:blipFill>
        <p:spPr>
          <a:xfrm>
            <a:off x="9767054" y="2621280"/>
            <a:ext cx="505063" cy="505063"/>
          </a:xfrm>
          <a:prstGeom prst="rect">
            <a:avLst/>
          </a:prstGeom>
        </p:spPr>
      </p:pic>
      <p:pic>
        <p:nvPicPr>
          <p:cNvPr id="15" name="Image 5"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18621" y="2772727"/>
            <a:ext cx="201930" cy="201930"/>
          </a:xfrm>
          <a:prstGeom prst="rect">
            <a:avLst/>
          </a:prstGeom>
        </p:spPr>
      </p:pic>
      <p:sp>
        <p:nvSpPr>
          <p:cNvPr id="16" name="Text 8"/>
          <p:cNvSpPr/>
          <p:nvPr/>
        </p:nvSpPr>
        <p:spPr>
          <a:xfrm>
            <a:off x="7590592" y="3294697"/>
            <a:ext cx="2104549" cy="263128"/>
          </a:xfrm>
          <a:prstGeom prst="rect">
            <a:avLst/>
          </a:prstGeom>
          <a:noFill/>
          <a:ln/>
        </p:spPr>
        <p:txBody>
          <a:bodyPr wrap="none" lIns="0" tIns="0" rIns="0" bIns="0" rtlCol="0" anchor="t"/>
          <a:lstStyle/>
          <a:p>
            <a:pPr marL="0" indent="0" algn="l">
              <a:lnSpc>
                <a:spcPts val="2050"/>
              </a:lnSpc>
              <a:buNone/>
            </a:pPr>
            <a:r>
              <a:rPr lang="en-US" sz="1650" dirty="0">
                <a:solidFill>
                  <a:srgbClr val="5B6E8C"/>
                </a:solidFill>
                <a:latin typeface="Alexandria Medium" pitchFamily="34" charset="0"/>
                <a:ea typeface="Alexandria Medium" pitchFamily="34" charset="-122"/>
                <a:cs typeface="Alexandria Medium" pitchFamily="34" charset="-120"/>
              </a:rPr>
              <a:t>Greed's Downfall</a:t>
            </a:r>
            <a:endParaRPr lang="en-US" sz="1650" dirty="0"/>
          </a:p>
        </p:txBody>
      </p:sp>
      <p:sp>
        <p:nvSpPr>
          <p:cNvPr id="17" name="Text 9"/>
          <p:cNvSpPr/>
          <p:nvPr/>
        </p:nvSpPr>
        <p:spPr>
          <a:xfrm>
            <a:off x="7590592" y="3658791"/>
            <a:ext cx="4857988" cy="538639"/>
          </a:xfrm>
          <a:prstGeom prst="rect">
            <a:avLst/>
          </a:prstGeom>
          <a:noFill/>
          <a:ln/>
        </p:spPr>
        <p:txBody>
          <a:bodyPr wrap="square" lIns="0" tIns="0" rIns="0" bIns="0" rtlCol="0" anchor="t"/>
          <a:lstStyle/>
          <a:p>
            <a:pPr marL="0" indent="0" algn="l">
              <a:lnSpc>
                <a:spcPts val="2100"/>
              </a:lnSpc>
              <a:buNone/>
            </a:pPr>
            <a:r>
              <a:rPr lang="en-US" sz="1300" dirty="0">
                <a:solidFill>
                  <a:srgbClr val="5B6E8C"/>
                </a:solidFill>
                <a:latin typeface="Manrope" pitchFamily="34" charset="0"/>
                <a:ea typeface="Manrope" pitchFamily="34" charset="-122"/>
                <a:cs typeface="Manrope" pitchFamily="34" charset="-120"/>
              </a:rPr>
              <a:t>Periods of greed increase risk and volatility without proportional improvements in trading efficiency or win rates.</a:t>
            </a:r>
            <a:endParaRPr lang="en-US" sz="1300" dirty="0"/>
          </a:p>
        </p:txBody>
      </p:sp>
      <p:sp>
        <p:nvSpPr>
          <p:cNvPr id="18" name="Shape 10"/>
          <p:cNvSpPr/>
          <p:nvPr/>
        </p:nvSpPr>
        <p:spPr>
          <a:xfrm>
            <a:off x="1990606" y="4809530"/>
            <a:ext cx="5240417" cy="1514832"/>
          </a:xfrm>
          <a:prstGeom prst="roundRect">
            <a:avLst>
              <a:gd name="adj" fmla="val 7244"/>
            </a:avLst>
          </a:prstGeom>
          <a:solidFill>
            <a:srgbClr val="FFFFFF"/>
          </a:solidFill>
          <a:ln/>
        </p:spPr>
      </p:sp>
      <p:pic>
        <p:nvPicPr>
          <p:cNvPr id="19" name="Image 6" descr="preencoded.png"/>
          <p:cNvPicPr>
            <a:picLocks noChangeAspect="1"/>
          </p:cNvPicPr>
          <p:nvPr/>
        </p:nvPicPr>
        <p:blipFill>
          <a:blip r:embed="rId3"/>
          <a:stretch>
            <a:fillRect/>
          </a:stretch>
        </p:blipFill>
        <p:spPr>
          <a:xfrm>
            <a:off x="1990606" y="4786670"/>
            <a:ext cx="5240417" cy="91440"/>
          </a:xfrm>
          <a:prstGeom prst="rect">
            <a:avLst/>
          </a:prstGeom>
        </p:spPr>
      </p:pic>
      <p:pic>
        <p:nvPicPr>
          <p:cNvPr id="20" name="Image 7" descr="preencoded.png"/>
          <p:cNvPicPr>
            <a:picLocks noChangeAspect="1"/>
          </p:cNvPicPr>
          <p:nvPr/>
        </p:nvPicPr>
        <p:blipFill>
          <a:blip r:embed="rId4"/>
          <a:stretch>
            <a:fillRect/>
          </a:stretch>
        </p:blipFill>
        <p:spPr>
          <a:xfrm>
            <a:off x="4358283" y="4556998"/>
            <a:ext cx="505063" cy="505063"/>
          </a:xfrm>
          <a:prstGeom prst="rect">
            <a:avLst/>
          </a:prstGeom>
        </p:spPr>
      </p:pic>
      <p:pic>
        <p:nvPicPr>
          <p:cNvPr id="21" name="Image 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9849" y="4708446"/>
            <a:ext cx="201930" cy="201930"/>
          </a:xfrm>
          <a:prstGeom prst="rect">
            <a:avLst/>
          </a:prstGeom>
        </p:spPr>
      </p:pic>
      <p:sp>
        <p:nvSpPr>
          <p:cNvPr id="22" name="Text 11"/>
          <p:cNvSpPr/>
          <p:nvPr/>
        </p:nvSpPr>
        <p:spPr>
          <a:xfrm>
            <a:off x="2181820" y="5230416"/>
            <a:ext cx="2104549" cy="263128"/>
          </a:xfrm>
          <a:prstGeom prst="rect">
            <a:avLst/>
          </a:prstGeom>
          <a:noFill/>
          <a:ln/>
        </p:spPr>
        <p:txBody>
          <a:bodyPr wrap="none" lIns="0" tIns="0" rIns="0" bIns="0" rtlCol="0" anchor="t"/>
          <a:lstStyle/>
          <a:p>
            <a:pPr marL="0" indent="0" algn="l">
              <a:lnSpc>
                <a:spcPts val="2050"/>
              </a:lnSpc>
              <a:buNone/>
            </a:pPr>
            <a:r>
              <a:rPr lang="en-US" sz="1650" dirty="0">
                <a:solidFill>
                  <a:srgbClr val="5B6E8C"/>
                </a:solidFill>
                <a:latin typeface="Alexandria Medium" pitchFamily="34" charset="0"/>
                <a:ea typeface="Alexandria Medium" pitchFamily="34" charset="-122"/>
                <a:cs typeface="Alexandria Medium" pitchFamily="34" charset="-120"/>
              </a:rPr>
              <a:t>Fear's Opportunity</a:t>
            </a:r>
            <a:endParaRPr lang="en-US" sz="1650" dirty="0"/>
          </a:p>
        </p:txBody>
      </p:sp>
      <p:sp>
        <p:nvSpPr>
          <p:cNvPr id="23" name="Text 12"/>
          <p:cNvSpPr/>
          <p:nvPr/>
        </p:nvSpPr>
        <p:spPr>
          <a:xfrm>
            <a:off x="2181820" y="5594509"/>
            <a:ext cx="4857988" cy="538639"/>
          </a:xfrm>
          <a:prstGeom prst="rect">
            <a:avLst/>
          </a:prstGeom>
          <a:noFill/>
          <a:ln/>
        </p:spPr>
        <p:txBody>
          <a:bodyPr wrap="square" lIns="0" tIns="0" rIns="0" bIns="0" rtlCol="0" anchor="t"/>
          <a:lstStyle/>
          <a:p>
            <a:pPr marL="0" indent="0" algn="l">
              <a:lnSpc>
                <a:spcPts val="2100"/>
              </a:lnSpc>
              <a:buNone/>
            </a:pPr>
            <a:r>
              <a:rPr lang="en-US" sz="1300" dirty="0">
                <a:solidFill>
                  <a:srgbClr val="5B6E8C"/>
                </a:solidFill>
                <a:latin typeface="Manrope" pitchFamily="34" charset="0"/>
                <a:ea typeface="Manrope" pitchFamily="34" charset="-122"/>
                <a:cs typeface="Manrope" pitchFamily="34" charset="-120"/>
              </a:rPr>
              <a:t>Disciplined trading during 'fear' driven periods consistently supports more stable and sustainable long-term growth.</a:t>
            </a:r>
            <a:endParaRPr lang="en-US" sz="1300" dirty="0"/>
          </a:p>
        </p:txBody>
      </p:sp>
      <p:sp>
        <p:nvSpPr>
          <p:cNvPr id="24" name="Shape 13"/>
          <p:cNvSpPr/>
          <p:nvPr/>
        </p:nvSpPr>
        <p:spPr>
          <a:xfrm>
            <a:off x="7399377" y="4809530"/>
            <a:ext cx="5240417" cy="1514832"/>
          </a:xfrm>
          <a:prstGeom prst="roundRect">
            <a:avLst>
              <a:gd name="adj" fmla="val 7244"/>
            </a:avLst>
          </a:prstGeom>
          <a:solidFill>
            <a:srgbClr val="FFFFFF"/>
          </a:solidFill>
          <a:ln/>
        </p:spPr>
      </p:sp>
      <p:pic>
        <p:nvPicPr>
          <p:cNvPr id="25" name="Image 9" descr="preencoded.png"/>
          <p:cNvPicPr>
            <a:picLocks noChangeAspect="1"/>
          </p:cNvPicPr>
          <p:nvPr/>
        </p:nvPicPr>
        <p:blipFill>
          <a:blip r:embed="rId3"/>
          <a:stretch>
            <a:fillRect/>
          </a:stretch>
        </p:blipFill>
        <p:spPr>
          <a:xfrm>
            <a:off x="7399377" y="4786670"/>
            <a:ext cx="5240417" cy="91440"/>
          </a:xfrm>
          <a:prstGeom prst="rect">
            <a:avLst/>
          </a:prstGeom>
        </p:spPr>
      </p:pic>
      <p:pic>
        <p:nvPicPr>
          <p:cNvPr id="26" name="Image 10" descr="preencoded.png"/>
          <p:cNvPicPr>
            <a:picLocks noChangeAspect="1"/>
          </p:cNvPicPr>
          <p:nvPr/>
        </p:nvPicPr>
        <p:blipFill>
          <a:blip r:embed="rId4"/>
          <a:stretch>
            <a:fillRect/>
          </a:stretch>
        </p:blipFill>
        <p:spPr>
          <a:xfrm>
            <a:off x="9767054" y="4556998"/>
            <a:ext cx="505063" cy="505063"/>
          </a:xfrm>
          <a:prstGeom prst="rect">
            <a:avLst/>
          </a:prstGeom>
        </p:spPr>
      </p:pic>
      <p:pic>
        <p:nvPicPr>
          <p:cNvPr id="27" name="Image 11"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18621" y="4708446"/>
            <a:ext cx="201930" cy="201930"/>
          </a:xfrm>
          <a:prstGeom prst="rect">
            <a:avLst/>
          </a:prstGeom>
        </p:spPr>
      </p:pic>
      <p:sp>
        <p:nvSpPr>
          <p:cNvPr id="28" name="Text 14"/>
          <p:cNvSpPr/>
          <p:nvPr/>
        </p:nvSpPr>
        <p:spPr>
          <a:xfrm>
            <a:off x="7590592" y="5230416"/>
            <a:ext cx="2104549" cy="263128"/>
          </a:xfrm>
          <a:prstGeom prst="rect">
            <a:avLst/>
          </a:prstGeom>
          <a:noFill/>
          <a:ln/>
        </p:spPr>
        <p:txBody>
          <a:bodyPr wrap="none" lIns="0" tIns="0" rIns="0" bIns="0" rtlCol="0" anchor="t"/>
          <a:lstStyle/>
          <a:p>
            <a:pPr marL="0" indent="0" algn="l">
              <a:lnSpc>
                <a:spcPts val="2050"/>
              </a:lnSpc>
              <a:buNone/>
            </a:pPr>
            <a:r>
              <a:rPr lang="en-US" sz="1650" dirty="0">
                <a:solidFill>
                  <a:srgbClr val="5B6E8C"/>
                </a:solidFill>
                <a:latin typeface="Alexandria Medium" pitchFamily="34" charset="0"/>
                <a:ea typeface="Alexandria Medium" pitchFamily="34" charset="-122"/>
                <a:cs typeface="Alexandria Medium" pitchFamily="34" charset="-120"/>
              </a:rPr>
              <a:t>Discipline &amp; Sizing</a:t>
            </a:r>
            <a:endParaRPr lang="en-US" sz="1650" dirty="0"/>
          </a:p>
        </p:txBody>
      </p:sp>
      <p:sp>
        <p:nvSpPr>
          <p:cNvPr id="29" name="Text 15"/>
          <p:cNvSpPr/>
          <p:nvPr/>
        </p:nvSpPr>
        <p:spPr>
          <a:xfrm>
            <a:off x="7590592" y="5594509"/>
            <a:ext cx="4857988" cy="538639"/>
          </a:xfrm>
          <a:prstGeom prst="rect">
            <a:avLst/>
          </a:prstGeom>
          <a:noFill/>
          <a:ln/>
        </p:spPr>
        <p:txBody>
          <a:bodyPr wrap="square" lIns="0" tIns="0" rIns="0" bIns="0" rtlCol="0" anchor="t"/>
          <a:lstStyle/>
          <a:p>
            <a:pPr marL="0" indent="0" algn="l">
              <a:lnSpc>
                <a:spcPts val="2100"/>
              </a:lnSpc>
              <a:buNone/>
            </a:pPr>
            <a:r>
              <a:rPr lang="en-US" sz="1300" dirty="0">
                <a:solidFill>
                  <a:srgbClr val="5B6E8C"/>
                </a:solidFill>
                <a:latin typeface="Manrope" pitchFamily="34" charset="0"/>
                <a:ea typeface="Manrope" pitchFamily="34" charset="-122"/>
                <a:cs typeface="Manrope" pitchFamily="34" charset="-120"/>
              </a:rPr>
              <a:t>Effective position sizing and unwavering discipline are paramount for achieving superior long-term performance.</a:t>
            </a:r>
            <a:endParaRPr lang="en-US" sz="1300" dirty="0"/>
          </a:p>
        </p:txBody>
      </p:sp>
      <p:sp>
        <p:nvSpPr>
          <p:cNvPr id="30" name="Shape 16"/>
          <p:cNvSpPr/>
          <p:nvPr/>
        </p:nvSpPr>
        <p:spPr>
          <a:xfrm>
            <a:off x="1990606" y="6513671"/>
            <a:ext cx="10649188" cy="984647"/>
          </a:xfrm>
          <a:prstGeom prst="roundRect">
            <a:avLst>
              <a:gd name="adj" fmla="val 25649"/>
            </a:avLst>
          </a:prstGeom>
          <a:solidFill>
            <a:srgbClr val="B3E7FE"/>
          </a:solidFill>
          <a:ln/>
        </p:spPr>
      </p:sp>
      <p:pic>
        <p:nvPicPr>
          <p:cNvPr id="31" name="Image 12" descr="preencoded.png"/>
          <p:cNvPicPr>
            <a:picLocks noChangeAspect="1"/>
          </p:cNvPicPr>
          <p:nvPr/>
        </p:nvPicPr>
        <p:blipFill>
          <a:blip r:embed="rId13"/>
          <a:stretch>
            <a:fillRect/>
          </a:stretch>
        </p:blipFill>
        <p:spPr>
          <a:xfrm>
            <a:off x="2158960" y="6774775"/>
            <a:ext cx="210383" cy="168354"/>
          </a:xfrm>
          <a:prstGeom prst="rect">
            <a:avLst/>
          </a:prstGeom>
        </p:spPr>
      </p:pic>
      <p:sp>
        <p:nvSpPr>
          <p:cNvPr id="32" name="Text 17"/>
          <p:cNvSpPr/>
          <p:nvPr/>
        </p:nvSpPr>
        <p:spPr>
          <a:xfrm>
            <a:off x="2537698" y="6724055"/>
            <a:ext cx="9933742" cy="538639"/>
          </a:xfrm>
          <a:prstGeom prst="rect">
            <a:avLst/>
          </a:prstGeom>
          <a:noFill/>
          <a:ln/>
        </p:spPr>
        <p:txBody>
          <a:bodyPr wrap="square" lIns="0" tIns="0" rIns="0" bIns="0" rtlCol="0" anchor="t"/>
          <a:lstStyle/>
          <a:p>
            <a:pPr marL="0" indent="0" algn="l">
              <a:lnSpc>
                <a:spcPts val="2100"/>
              </a:lnSpc>
              <a:buNone/>
            </a:pPr>
            <a:r>
              <a:rPr lang="en-US" sz="1300" b="1" dirty="0">
                <a:solidFill>
                  <a:srgbClr val="000000"/>
                </a:solidFill>
                <a:latin typeface="Manrope" pitchFamily="34" charset="0"/>
                <a:ea typeface="Manrope" pitchFamily="34" charset="-122"/>
                <a:cs typeface="Manrope" pitchFamily="34" charset="-120"/>
              </a:rPr>
              <a:t>Final Takeaway:</a:t>
            </a:r>
            <a:r>
              <a:rPr lang="en-US" sz="1300" dirty="0">
                <a:solidFill>
                  <a:srgbClr val="000000"/>
                </a:solidFill>
                <a:latin typeface="Manrope" pitchFamily="34" charset="0"/>
                <a:ea typeface="Manrope" pitchFamily="34" charset="-122"/>
                <a:cs typeface="Manrope" pitchFamily="34" charset="-120"/>
              </a:rPr>
              <a:t> Smarter trading prioritizes managing emotions and risk over merely chasing market optimism, leading to more consistent and resilient profitability.</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9466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AAE4FE"/>
                </a:solidFill>
                <a:latin typeface="Alexandria Medium" pitchFamily="34" charset="0"/>
                <a:ea typeface="Alexandria Medium" pitchFamily="34" charset="-122"/>
                <a:cs typeface="Alexandria Medium" pitchFamily="34" charset="-120"/>
              </a:rPr>
              <a:t>Problem Statement</a:t>
            </a:r>
            <a:endParaRPr lang="en-US" sz="2200" dirty="0"/>
          </a:p>
        </p:txBody>
      </p:sp>
      <p:sp>
        <p:nvSpPr>
          <p:cNvPr id="3" name="Text 1"/>
          <p:cNvSpPr/>
          <p:nvPr/>
        </p:nvSpPr>
        <p:spPr>
          <a:xfrm>
            <a:off x="793790" y="1248599"/>
            <a:ext cx="5670590" cy="708779"/>
          </a:xfrm>
          <a:prstGeom prst="rect">
            <a:avLst/>
          </a:prstGeom>
          <a:noFill/>
          <a:ln/>
        </p:spPr>
        <p:txBody>
          <a:bodyPr wrap="none" lIns="0" tIns="0" rIns="0" bIns="0" rtlCol="0" anchor="t"/>
          <a:lstStyle/>
          <a:p>
            <a:pPr marL="0" indent="0" algn="l">
              <a:lnSpc>
                <a:spcPts val="5550"/>
              </a:lnSpc>
              <a:buNone/>
            </a:pPr>
            <a:r>
              <a:rPr lang="en-US" sz="8800" dirty="0">
                <a:solidFill>
                  <a:srgbClr val="5B6E8C"/>
                </a:solidFill>
                <a:latin typeface="Alexandria Medium" pitchFamily="34" charset="0"/>
                <a:ea typeface="Alexandria Medium" pitchFamily="34" charset="-122"/>
                <a:cs typeface="Alexandria Medium" pitchFamily="34" charset="-120"/>
              </a:rPr>
              <a:t>Problem Statement</a:t>
            </a:r>
            <a:endParaRPr lang="en-US" sz="8800" dirty="0"/>
          </a:p>
        </p:txBody>
      </p:sp>
      <p:sp>
        <p:nvSpPr>
          <p:cNvPr id="4" name="Text 2"/>
          <p:cNvSpPr/>
          <p:nvPr/>
        </p:nvSpPr>
        <p:spPr>
          <a:xfrm>
            <a:off x="793790" y="326576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Financial markets are strongly influenced by trader psychology</a:t>
            </a:r>
            <a:endParaRPr lang="en-US" sz="1750" dirty="0"/>
          </a:p>
        </p:txBody>
      </p:sp>
      <p:sp>
        <p:nvSpPr>
          <p:cNvPr id="5" name="Text 3"/>
          <p:cNvSpPr/>
          <p:nvPr/>
        </p:nvSpPr>
        <p:spPr>
          <a:xfrm>
            <a:off x="793790" y="370796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Emotions like </a:t>
            </a:r>
            <a:r>
              <a:rPr lang="en-US" sz="1750" b="1" dirty="0">
                <a:solidFill>
                  <a:srgbClr val="5B6E8C"/>
                </a:solidFill>
                <a:latin typeface="Manrope" pitchFamily="34" charset="0"/>
                <a:ea typeface="Manrope" pitchFamily="34" charset="-122"/>
                <a:cs typeface="Manrope" pitchFamily="34" charset="-120"/>
              </a:rPr>
              <a:t>Fear</a:t>
            </a:r>
            <a:r>
              <a:rPr lang="en-US" sz="1750" dirty="0">
                <a:solidFill>
                  <a:srgbClr val="5B6E8C"/>
                </a:solidFill>
                <a:latin typeface="Manrope" pitchFamily="34" charset="0"/>
                <a:ea typeface="Manrope" pitchFamily="34" charset="-122"/>
                <a:cs typeface="Manrope" pitchFamily="34" charset="-120"/>
              </a:rPr>
              <a:t> and </a:t>
            </a:r>
            <a:r>
              <a:rPr lang="en-US" sz="1750" b="1" dirty="0">
                <a:solidFill>
                  <a:srgbClr val="5B6E8C"/>
                </a:solidFill>
                <a:latin typeface="Manrope" pitchFamily="34" charset="0"/>
                <a:ea typeface="Manrope" pitchFamily="34" charset="-122"/>
                <a:cs typeface="Manrope" pitchFamily="34" charset="-120"/>
              </a:rPr>
              <a:t>Greed</a:t>
            </a:r>
            <a:r>
              <a:rPr lang="en-US" sz="1750" dirty="0">
                <a:solidFill>
                  <a:srgbClr val="5B6E8C"/>
                </a:solidFill>
                <a:latin typeface="Manrope" pitchFamily="34" charset="0"/>
                <a:ea typeface="Manrope" pitchFamily="34" charset="-122"/>
                <a:cs typeface="Manrope" pitchFamily="34" charset="-120"/>
              </a:rPr>
              <a:t> affect:</a:t>
            </a:r>
            <a:endParaRPr lang="en-US" sz="1750" dirty="0"/>
          </a:p>
        </p:txBody>
      </p:sp>
      <p:sp>
        <p:nvSpPr>
          <p:cNvPr id="6" name="Text 4"/>
          <p:cNvSpPr/>
          <p:nvPr/>
        </p:nvSpPr>
        <p:spPr>
          <a:xfrm>
            <a:off x="793790" y="4150162"/>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Risk-taking</a:t>
            </a:r>
            <a:endParaRPr lang="en-US" sz="1750" dirty="0"/>
          </a:p>
        </p:txBody>
      </p:sp>
      <p:sp>
        <p:nvSpPr>
          <p:cNvPr id="7" name="Text 5"/>
          <p:cNvSpPr/>
          <p:nvPr/>
        </p:nvSpPr>
        <p:spPr>
          <a:xfrm>
            <a:off x="793790" y="4592360"/>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Trade frequency</a:t>
            </a:r>
            <a:endParaRPr lang="en-US" sz="1750" dirty="0"/>
          </a:p>
        </p:txBody>
      </p:sp>
      <p:sp>
        <p:nvSpPr>
          <p:cNvPr id="8" name="Text 6"/>
          <p:cNvSpPr/>
          <p:nvPr/>
        </p:nvSpPr>
        <p:spPr>
          <a:xfrm>
            <a:off x="793790" y="5034558"/>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Profitability</a:t>
            </a:r>
            <a:endParaRPr lang="en-US" sz="1750" dirty="0"/>
          </a:p>
        </p:txBody>
      </p:sp>
      <p:sp>
        <p:nvSpPr>
          <p:cNvPr id="9" name="Text 7"/>
          <p:cNvSpPr/>
          <p:nvPr/>
        </p:nvSpPr>
        <p:spPr>
          <a:xfrm>
            <a:off x="793790" y="547675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In crypto markets, this impact is amplified due to high volatility</a:t>
            </a:r>
            <a:endParaRPr lang="en-US" sz="1750" dirty="0"/>
          </a:p>
        </p:txBody>
      </p:sp>
      <p:sp>
        <p:nvSpPr>
          <p:cNvPr id="10" name="Text 8"/>
          <p:cNvSpPr/>
          <p:nvPr/>
        </p:nvSpPr>
        <p:spPr>
          <a:xfrm>
            <a:off x="793790" y="6094809"/>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5B6E8C"/>
                </a:solidFill>
                <a:latin typeface="Manrope" pitchFamily="34" charset="0"/>
                <a:ea typeface="Manrope" pitchFamily="34" charset="-122"/>
                <a:cs typeface="Manrope" pitchFamily="34" charset="-120"/>
              </a:rPr>
              <a:t>Goal:</a:t>
            </a:r>
            <a:r>
              <a:rPr lang="en-US" sz="1750" dirty="0">
                <a:solidFill>
                  <a:srgbClr val="5B6E8C"/>
                </a:solidFill>
                <a:latin typeface="Manrope" pitchFamily="34" charset="0"/>
                <a:ea typeface="Manrope" pitchFamily="34" charset="-122"/>
                <a:cs typeface="Manrope" pitchFamily="34" charset="-120"/>
              </a:rPr>
              <a:t> Understand how market sentiment affects real trader performance.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30226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AAE4FE"/>
                </a:solidFill>
                <a:latin typeface="Alexandria Medium" pitchFamily="34" charset="0"/>
                <a:ea typeface="Alexandria Medium" pitchFamily="34" charset="-122"/>
                <a:cs typeface="Alexandria Medium" pitchFamily="34" charset="-120"/>
              </a:rPr>
              <a:t>Objective</a:t>
            </a:r>
            <a:endParaRPr lang="en-US" sz="2200" dirty="0"/>
          </a:p>
        </p:txBody>
      </p:sp>
      <p:sp>
        <p:nvSpPr>
          <p:cNvPr id="3" name="Text 1"/>
          <p:cNvSpPr/>
          <p:nvPr/>
        </p:nvSpPr>
        <p:spPr>
          <a:xfrm>
            <a:off x="793790" y="1296393"/>
            <a:ext cx="6680716" cy="708779"/>
          </a:xfrm>
          <a:prstGeom prst="rect">
            <a:avLst/>
          </a:prstGeom>
          <a:noFill/>
          <a:ln/>
        </p:spPr>
        <p:txBody>
          <a:bodyPr wrap="none" lIns="0" tIns="0" rIns="0" bIns="0" rtlCol="0" anchor="t"/>
          <a:lstStyle/>
          <a:p>
            <a:pPr marL="0" indent="0" algn="l">
              <a:lnSpc>
                <a:spcPts val="5550"/>
              </a:lnSpc>
              <a:buNone/>
            </a:pPr>
            <a:r>
              <a:rPr lang="en-US" sz="8800" dirty="0">
                <a:solidFill>
                  <a:srgbClr val="5B6E8C"/>
                </a:solidFill>
                <a:latin typeface="Alexandria Medium" pitchFamily="34" charset="0"/>
                <a:ea typeface="Alexandria Medium" pitchFamily="34" charset="-122"/>
                <a:cs typeface="Alexandria Medium" pitchFamily="34" charset="-120"/>
              </a:rPr>
              <a:t>Objective of the Project</a:t>
            </a:r>
            <a:endParaRPr lang="en-US" sz="8800" dirty="0"/>
          </a:p>
        </p:txBody>
      </p:sp>
      <p:sp>
        <p:nvSpPr>
          <p:cNvPr id="4" name="Text 2"/>
          <p:cNvSpPr/>
          <p:nvPr/>
        </p:nvSpPr>
        <p:spPr>
          <a:xfrm>
            <a:off x="793790" y="335375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Analyze the relationship between </a:t>
            </a:r>
            <a:r>
              <a:rPr lang="en-US" sz="1750" b="1" dirty="0">
                <a:solidFill>
                  <a:srgbClr val="5B6E8C"/>
                </a:solidFill>
                <a:latin typeface="Manrope" pitchFamily="34" charset="0"/>
                <a:ea typeface="Manrope" pitchFamily="34" charset="-122"/>
                <a:cs typeface="Manrope" pitchFamily="34" charset="-120"/>
              </a:rPr>
              <a:t>market sentiment</a:t>
            </a:r>
            <a:r>
              <a:rPr lang="en-US" sz="1750" dirty="0">
                <a:solidFill>
                  <a:srgbClr val="5B6E8C"/>
                </a:solidFill>
                <a:latin typeface="Manrope" pitchFamily="34" charset="0"/>
                <a:ea typeface="Manrope" pitchFamily="34" charset="-122"/>
                <a:cs typeface="Manrope" pitchFamily="34" charset="-120"/>
              </a:rPr>
              <a:t> and </a:t>
            </a:r>
            <a:r>
              <a:rPr lang="en-US" sz="1750" b="1" dirty="0">
                <a:solidFill>
                  <a:srgbClr val="5B6E8C"/>
                </a:solidFill>
                <a:latin typeface="Manrope" pitchFamily="34" charset="0"/>
                <a:ea typeface="Manrope" pitchFamily="34" charset="-122"/>
                <a:cs typeface="Manrope" pitchFamily="34" charset="-120"/>
              </a:rPr>
              <a:t>trader performance</a:t>
            </a:r>
            <a:endParaRPr lang="en-US" sz="1750" dirty="0"/>
          </a:p>
        </p:txBody>
      </p:sp>
      <p:sp>
        <p:nvSpPr>
          <p:cNvPr id="5" name="Text 3"/>
          <p:cNvSpPr/>
          <p:nvPr/>
        </p:nvSpPr>
        <p:spPr>
          <a:xfrm>
            <a:off x="793790" y="379595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Identify behavioral patterns under Fear and Greed</a:t>
            </a:r>
            <a:endParaRPr lang="en-US" sz="1750" dirty="0"/>
          </a:p>
        </p:txBody>
      </p:sp>
      <p:sp>
        <p:nvSpPr>
          <p:cNvPr id="6" name="Text 4"/>
          <p:cNvSpPr/>
          <p:nvPr/>
        </p:nvSpPr>
        <p:spPr>
          <a:xfrm>
            <a:off x="793790" y="423814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Measure impact on:</a:t>
            </a:r>
            <a:endParaRPr lang="en-US" sz="1750" dirty="0"/>
          </a:p>
        </p:txBody>
      </p:sp>
      <p:sp>
        <p:nvSpPr>
          <p:cNvPr id="7" name="Text 5"/>
          <p:cNvSpPr/>
          <p:nvPr/>
        </p:nvSpPr>
        <p:spPr>
          <a:xfrm>
            <a:off x="793790" y="4680347"/>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Profitability</a:t>
            </a:r>
            <a:endParaRPr lang="en-US" sz="1750" dirty="0"/>
          </a:p>
        </p:txBody>
      </p:sp>
      <p:sp>
        <p:nvSpPr>
          <p:cNvPr id="8" name="Text 6"/>
          <p:cNvSpPr/>
          <p:nvPr/>
        </p:nvSpPr>
        <p:spPr>
          <a:xfrm>
            <a:off x="793790" y="5122545"/>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Risk</a:t>
            </a:r>
            <a:endParaRPr lang="en-US" sz="1750" dirty="0"/>
          </a:p>
        </p:txBody>
      </p:sp>
      <p:sp>
        <p:nvSpPr>
          <p:cNvPr id="9" name="Text 7"/>
          <p:cNvSpPr/>
          <p:nvPr/>
        </p:nvSpPr>
        <p:spPr>
          <a:xfrm>
            <a:off x="793790" y="5564743"/>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Trading efficiency</a:t>
            </a:r>
            <a:endParaRPr lang="en-US" sz="1750" dirty="0"/>
          </a:p>
        </p:txBody>
      </p:sp>
      <p:sp>
        <p:nvSpPr>
          <p:cNvPr id="10" name="Text 8"/>
          <p:cNvSpPr/>
          <p:nvPr/>
        </p:nvSpPr>
        <p:spPr>
          <a:xfrm>
            <a:off x="793790" y="600694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Derive insights to support smarter trading strategies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63310" y="19034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AAE4FE"/>
                </a:solidFill>
                <a:latin typeface="Alexandria Medium" pitchFamily="34" charset="0"/>
                <a:ea typeface="Alexandria Medium" pitchFamily="34" charset="-122"/>
                <a:cs typeface="Alexandria Medium" pitchFamily="34" charset="-120"/>
              </a:rPr>
              <a:t>Datasets Used</a:t>
            </a:r>
            <a:endParaRPr lang="en-US" sz="2200" dirty="0"/>
          </a:p>
        </p:txBody>
      </p:sp>
      <p:sp>
        <p:nvSpPr>
          <p:cNvPr id="3" name="Text 1"/>
          <p:cNvSpPr/>
          <p:nvPr/>
        </p:nvSpPr>
        <p:spPr>
          <a:xfrm>
            <a:off x="763310" y="799822"/>
            <a:ext cx="5670590" cy="708779"/>
          </a:xfrm>
          <a:prstGeom prst="rect">
            <a:avLst/>
          </a:prstGeom>
          <a:noFill/>
          <a:ln/>
        </p:spPr>
        <p:txBody>
          <a:bodyPr wrap="none" lIns="0" tIns="0" rIns="0" bIns="0" rtlCol="0" anchor="t"/>
          <a:lstStyle/>
          <a:p>
            <a:pPr marL="0" indent="0" algn="l">
              <a:lnSpc>
                <a:spcPts val="5550"/>
              </a:lnSpc>
              <a:buNone/>
            </a:pPr>
            <a:r>
              <a:rPr lang="en-US" sz="8800" dirty="0">
                <a:solidFill>
                  <a:srgbClr val="5B6E8C"/>
                </a:solidFill>
                <a:latin typeface="Alexandria Medium" pitchFamily="34" charset="0"/>
                <a:ea typeface="Alexandria Medium" pitchFamily="34" charset="-122"/>
                <a:cs typeface="Alexandria Medium" pitchFamily="34" charset="-120"/>
              </a:rPr>
              <a:t>Datasets Used</a:t>
            </a:r>
            <a:endParaRPr lang="en-US" sz="8800" dirty="0"/>
          </a:p>
        </p:txBody>
      </p:sp>
      <p:sp>
        <p:nvSpPr>
          <p:cNvPr id="4" name="Shape 2"/>
          <p:cNvSpPr/>
          <p:nvPr/>
        </p:nvSpPr>
        <p:spPr>
          <a:xfrm>
            <a:off x="793790" y="2759512"/>
            <a:ext cx="6407944" cy="3578900"/>
          </a:xfrm>
          <a:prstGeom prst="roundRect">
            <a:avLst>
              <a:gd name="adj" fmla="val 4088"/>
            </a:avLst>
          </a:prstGeom>
          <a:solidFill>
            <a:srgbClr val="FFFFFF"/>
          </a:solidFill>
          <a:ln w="30480">
            <a:solidFill>
              <a:srgbClr val="B3D5E4"/>
            </a:solidFill>
            <a:prstDash val="solid"/>
          </a:ln>
        </p:spPr>
      </p:sp>
      <p:pic>
        <p:nvPicPr>
          <p:cNvPr id="5" name="Image 0" descr="preencoded.png"/>
          <p:cNvPicPr>
            <a:picLocks noChangeAspect="1"/>
          </p:cNvPicPr>
          <p:nvPr/>
        </p:nvPicPr>
        <p:blipFill>
          <a:blip r:embed="rId3"/>
          <a:stretch>
            <a:fillRect/>
          </a:stretch>
        </p:blipFill>
        <p:spPr>
          <a:xfrm>
            <a:off x="763310" y="2759512"/>
            <a:ext cx="121920" cy="3578900"/>
          </a:xfrm>
          <a:prstGeom prst="rect">
            <a:avLst/>
          </a:prstGeom>
        </p:spPr>
      </p:pic>
      <p:sp>
        <p:nvSpPr>
          <p:cNvPr id="6" name="Text 3"/>
          <p:cNvSpPr/>
          <p:nvPr/>
        </p:nvSpPr>
        <p:spPr>
          <a:xfrm>
            <a:off x="1142524" y="3016806"/>
            <a:ext cx="5255776"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Alexandria Medium" pitchFamily="34" charset="0"/>
                <a:ea typeface="Alexandria Medium" pitchFamily="34" charset="-122"/>
                <a:cs typeface="Alexandria Medium" pitchFamily="34" charset="-120"/>
              </a:rPr>
              <a:t>1️⃣</a:t>
            </a:r>
            <a:r>
              <a:rPr lang="en-US" sz="2200" dirty="0">
                <a:solidFill>
                  <a:srgbClr val="5B6E8C"/>
                </a:solidFill>
                <a:latin typeface="Alexandria Medium" pitchFamily="34" charset="0"/>
                <a:ea typeface="Alexandria Medium" pitchFamily="34" charset="-122"/>
                <a:cs typeface="Alexandria Medium" pitchFamily="34" charset="-120"/>
              </a:rPr>
              <a:t> Bitcoin Market Sentiment Dataset</a:t>
            </a:r>
            <a:endParaRPr lang="en-US" sz="2200" dirty="0"/>
          </a:p>
        </p:txBody>
      </p:sp>
      <p:sp>
        <p:nvSpPr>
          <p:cNvPr id="7" name="Text 4"/>
          <p:cNvSpPr/>
          <p:nvPr/>
        </p:nvSpPr>
        <p:spPr>
          <a:xfrm>
            <a:off x="1142524" y="3507224"/>
            <a:ext cx="58019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Daily sentiment classification: </a:t>
            </a:r>
            <a:r>
              <a:rPr lang="en-US" sz="1750" b="1" dirty="0">
                <a:solidFill>
                  <a:srgbClr val="5B6E8C"/>
                </a:solidFill>
                <a:latin typeface="Manrope" pitchFamily="34" charset="0"/>
                <a:ea typeface="Manrope" pitchFamily="34" charset="-122"/>
                <a:cs typeface="Manrope" pitchFamily="34" charset="-120"/>
              </a:rPr>
              <a:t>Fear / Greed</a:t>
            </a:r>
            <a:endParaRPr lang="en-US" sz="1750" dirty="0"/>
          </a:p>
        </p:txBody>
      </p:sp>
      <p:sp>
        <p:nvSpPr>
          <p:cNvPr id="8" name="Text 5"/>
          <p:cNvSpPr/>
          <p:nvPr/>
        </p:nvSpPr>
        <p:spPr>
          <a:xfrm>
            <a:off x="1142524" y="3949422"/>
            <a:ext cx="58019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Represents collective market psychology</a:t>
            </a:r>
            <a:endParaRPr lang="en-US" sz="1750" dirty="0"/>
          </a:p>
        </p:txBody>
      </p:sp>
      <p:sp>
        <p:nvSpPr>
          <p:cNvPr id="9" name="Shape 6"/>
          <p:cNvSpPr/>
          <p:nvPr/>
        </p:nvSpPr>
        <p:spPr>
          <a:xfrm>
            <a:off x="7428548" y="2759512"/>
            <a:ext cx="6408063" cy="3578900"/>
          </a:xfrm>
          <a:prstGeom prst="roundRect">
            <a:avLst>
              <a:gd name="adj" fmla="val 4088"/>
            </a:avLst>
          </a:prstGeom>
          <a:solidFill>
            <a:srgbClr val="FFFFFF"/>
          </a:solidFill>
          <a:ln w="30480">
            <a:solidFill>
              <a:srgbClr val="B3D5E4"/>
            </a:solidFill>
            <a:prstDash val="solid"/>
          </a:ln>
        </p:spPr>
      </p:sp>
      <p:pic>
        <p:nvPicPr>
          <p:cNvPr id="10" name="Image 1" descr="preencoded.png"/>
          <p:cNvPicPr>
            <a:picLocks noChangeAspect="1"/>
          </p:cNvPicPr>
          <p:nvPr/>
        </p:nvPicPr>
        <p:blipFill>
          <a:blip r:embed="rId3"/>
          <a:stretch>
            <a:fillRect/>
          </a:stretch>
        </p:blipFill>
        <p:spPr>
          <a:xfrm>
            <a:off x="7398067" y="2759512"/>
            <a:ext cx="121920" cy="3578900"/>
          </a:xfrm>
          <a:prstGeom prst="rect">
            <a:avLst/>
          </a:prstGeom>
        </p:spPr>
      </p:pic>
      <p:sp>
        <p:nvSpPr>
          <p:cNvPr id="11" name="Text 7"/>
          <p:cNvSpPr/>
          <p:nvPr/>
        </p:nvSpPr>
        <p:spPr>
          <a:xfrm>
            <a:off x="7777282" y="3016806"/>
            <a:ext cx="3838694"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Alexandria Medium" pitchFamily="34" charset="0"/>
                <a:ea typeface="Alexandria Medium" pitchFamily="34" charset="-122"/>
                <a:cs typeface="Alexandria Medium" pitchFamily="34" charset="-120"/>
              </a:rPr>
              <a:t>2️⃣</a:t>
            </a:r>
            <a:r>
              <a:rPr lang="en-US" sz="2200" dirty="0">
                <a:solidFill>
                  <a:srgbClr val="5B6E8C"/>
                </a:solidFill>
                <a:latin typeface="Alexandria Medium" pitchFamily="34" charset="0"/>
                <a:ea typeface="Alexandria Medium" pitchFamily="34" charset="-122"/>
                <a:cs typeface="Alexandria Medium" pitchFamily="34" charset="-120"/>
              </a:rPr>
              <a:t> Hyperliquid Trader Data</a:t>
            </a:r>
            <a:endParaRPr lang="en-US" sz="2200" dirty="0"/>
          </a:p>
        </p:txBody>
      </p:sp>
      <p:sp>
        <p:nvSpPr>
          <p:cNvPr id="12" name="Text 8"/>
          <p:cNvSpPr/>
          <p:nvPr/>
        </p:nvSpPr>
        <p:spPr>
          <a:xfrm>
            <a:off x="7777282" y="3507224"/>
            <a:ext cx="580203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Real executed trades</a:t>
            </a:r>
            <a:endParaRPr lang="en-US" sz="1750" dirty="0"/>
          </a:p>
        </p:txBody>
      </p:sp>
      <p:sp>
        <p:nvSpPr>
          <p:cNvPr id="13" name="Text 9"/>
          <p:cNvSpPr/>
          <p:nvPr/>
        </p:nvSpPr>
        <p:spPr>
          <a:xfrm>
            <a:off x="7777282" y="3949422"/>
            <a:ext cx="580203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Includes:</a:t>
            </a:r>
            <a:endParaRPr lang="en-US" sz="1750" dirty="0"/>
          </a:p>
        </p:txBody>
      </p:sp>
      <p:sp>
        <p:nvSpPr>
          <p:cNvPr id="14" name="Text 10"/>
          <p:cNvSpPr/>
          <p:nvPr/>
        </p:nvSpPr>
        <p:spPr>
          <a:xfrm>
            <a:off x="7777282" y="4391620"/>
            <a:ext cx="5802035"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Trade size &amp; price</a:t>
            </a:r>
            <a:endParaRPr lang="en-US" sz="1750" dirty="0"/>
          </a:p>
        </p:txBody>
      </p:sp>
      <p:sp>
        <p:nvSpPr>
          <p:cNvPr id="15" name="Text 11"/>
          <p:cNvSpPr/>
          <p:nvPr/>
        </p:nvSpPr>
        <p:spPr>
          <a:xfrm>
            <a:off x="7777282" y="4833818"/>
            <a:ext cx="5802035"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Direction (Buy/Sell)</a:t>
            </a:r>
            <a:endParaRPr lang="en-US" sz="1750" dirty="0"/>
          </a:p>
        </p:txBody>
      </p:sp>
      <p:sp>
        <p:nvSpPr>
          <p:cNvPr id="16" name="Text 12"/>
          <p:cNvSpPr/>
          <p:nvPr/>
        </p:nvSpPr>
        <p:spPr>
          <a:xfrm>
            <a:off x="7777282" y="5276017"/>
            <a:ext cx="5802035"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Realized PnL</a:t>
            </a:r>
            <a:endParaRPr lang="en-US" sz="1750" dirty="0"/>
          </a:p>
        </p:txBody>
      </p:sp>
      <p:sp>
        <p:nvSpPr>
          <p:cNvPr id="17" name="Text 13"/>
          <p:cNvSpPr/>
          <p:nvPr/>
        </p:nvSpPr>
        <p:spPr>
          <a:xfrm>
            <a:off x="7777282" y="5718215"/>
            <a:ext cx="5802035"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Timestamps</a:t>
            </a:r>
            <a:endParaRPr lang="en-US" sz="1750" dirty="0"/>
          </a:p>
        </p:txBody>
      </p:sp>
      <p:sp>
        <p:nvSpPr>
          <p:cNvPr id="18" name="Text 14"/>
          <p:cNvSpPr/>
          <p:nvPr/>
        </p:nvSpPr>
        <p:spPr>
          <a:xfrm>
            <a:off x="793790" y="6593562"/>
            <a:ext cx="13042821" cy="370523"/>
          </a:xfrm>
          <a:prstGeom prst="rect">
            <a:avLst/>
          </a:prstGeom>
          <a:noFill/>
          <a:ln/>
        </p:spPr>
        <p:txBody>
          <a:bodyPr wrap="none" lIns="0" tIns="0" rIns="0" bIns="0" rtlCol="0" anchor="t"/>
          <a:lstStyle/>
          <a:p>
            <a:pPr marL="0" indent="0" algn="l">
              <a:lnSpc>
                <a:spcPts val="2850"/>
              </a:lnSpc>
              <a:buNone/>
            </a:pPr>
            <a:r>
              <a:rPr lang="en-US" sz="1750" b="1" dirty="0">
                <a:solidFill>
                  <a:srgbClr val="000000"/>
                </a:solidFill>
                <a:latin typeface="Manrope" pitchFamily="34" charset="0"/>
                <a:ea typeface="Manrope" pitchFamily="34" charset="-122"/>
                <a:cs typeface="Manrope" pitchFamily="34" charset="-120"/>
              </a:rPr>
              <a:t>📌</a:t>
            </a:r>
            <a:r>
              <a:rPr lang="en-US" sz="1750" dirty="0">
                <a:solidFill>
                  <a:srgbClr val="5B6E8C"/>
                </a:solidFill>
                <a:latin typeface="Manrope" pitchFamily="34" charset="0"/>
                <a:ea typeface="Manrope" pitchFamily="34" charset="-122"/>
                <a:cs typeface="Manrope" pitchFamily="34" charset="-120"/>
              </a:rPr>
              <a:t> Trades were aligned with sentiment using trade date.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709267"/>
            <a:ext cx="4919305" cy="2811066"/>
          </a:xfrm>
          <a:prstGeom prst="rect">
            <a:avLst/>
          </a:prstGeom>
        </p:spPr>
      </p:pic>
      <p:sp>
        <p:nvSpPr>
          <p:cNvPr id="4" name="Text 0"/>
          <p:cNvSpPr/>
          <p:nvPr/>
        </p:nvSpPr>
        <p:spPr>
          <a:xfrm>
            <a:off x="6280190" y="16347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AAE4FE"/>
                </a:solidFill>
                <a:latin typeface="Alexandria Medium" pitchFamily="34" charset="0"/>
                <a:ea typeface="Alexandria Medium" pitchFamily="34" charset="-122"/>
                <a:cs typeface="Alexandria Medium" pitchFamily="34" charset="-120"/>
              </a:rPr>
              <a:t>Data Preprocessing</a:t>
            </a:r>
            <a:endParaRPr lang="en-US" sz="2200" dirty="0"/>
          </a:p>
        </p:txBody>
      </p:sp>
      <p:sp>
        <p:nvSpPr>
          <p:cNvPr id="5" name="Text 1"/>
          <p:cNvSpPr/>
          <p:nvPr/>
        </p:nvSpPr>
        <p:spPr>
          <a:xfrm>
            <a:off x="6280190" y="207978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B6E8C"/>
                </a:solidFill>
                <a:latin typeface="Alexandria Medium" pitchFamily="34" charset="0"/>
                <a:ea typeface="Alexandria Medium" pitchFamily="34" charset="-122"/>
                <a:cs typeface="Alexandria Medium" pitchFamily="34" charset="-120"/>
              </a:rPr>
              <a:t>Data Cleaning &amp; Preparation</a:t>
            </a:r>
            <a:endParaRPr lang="en-US" sz="4450" dirty="0"/>
          </a:p>
        </p:txBody>
      </p:sp>
      <p:sp>
        <p:nvSpPr>
          <p:cNvPr id="6" name="Text 2"/>
          <p:cNvSpPr/>
          <p:nvPr/>
        </p:nvSpPr>
        <p:spPr>
          <a:xfrm>
            <a:off x="6280190" y="3837503"/>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Standardized column names</a:t>
            </a:r>
            <a:endParaRPr lang="en-US" sz="1750" dirty="0"/>
          </a:p>
        </p:txBody>
      </p:sp>
      <p:sp>
        <p:nvSpPr>
          <p:cNvPr id="7" name="Text 3"/>
          <p:cNvSpPr/>
          <p:nvPr/>
        </p:nvSpPr>
        <p:spPr>
          <a:xfrm>
            <a:off x="6280190" y="4279702"/>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Fixed timestamp parsing issues</a:t>
            </a:r>
            <a:endParaRPr lang="en-US" sz="1750" dirty="0"/>
          </a:p>
        </p:txBody>
      </p:sp>
      <p:sp>
        <p:nvSpPr>
          <p:cNvPr id="8" name="Text 4"/>
          <p:cNvSpPr/>
          <p:nvPr/>
        </p:nvSpPr>
        <p:spPr>
          <a:xfrm>
            <a:off x="6280190" y="4721900"/>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Corrected timezone misalignment (IST)</a:t>
            </a:r>
            <a:endParaRPr lang="en-US" sz="1750" dirty="0"/>
          </a:p>
        </p:txBody>
      </p:sp>
      <p:sp>
        <p:nvSpPr>
          <p:cNvPr id="9" name="Text 5"/>
          <p:cNvSpPr/>
          <p:nvPr/>
        </p:nvSpPr>
        <p:spPr>
          <a:xfrm>
            <a:off x="6280190" y="5164098"/>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Filtered </a:t>
            </a:r>
            <a:r>
              <a:rPr lang="en-US" sz="1750" b="1" dirty="0">
                <a:solidFill>
                  <a:srgbClr val="5B6E8C"/>
                </a:solidFill>
                <a:latin typeface="Manrope" pitchFamily="34" charset="0"/>
                <a:ea typeface="Manrope" pitchFamily="34" charset="-122"/>
                <a:cs typeface="Manrope" pitchFamily="34" charset="-120"/>
              </a:rPr>
              <a:t>only closed trades</a:t>
            </a:r>
            <a:r>
              <a:rPr lang="en-US" sz="1750" dirty="0">
                <a:solidFill>
                  <a:srgbClr val="5B6E8C"/>
                </a:solidFill>
                <a:latin typeface="Manrope" pitchFamily="34" charset="0"/>
                <a:ea typeface="Manrope" pitchFamily="34" charset="-122"/>
                <a:cs typeface="Manrope" pitchFamily="34" charset="-120"/>
              </a:rPr>
              <a:t> (realized PnL)</a:t>
            </a:r>
            <a:endParaRPr lang="en-US" sz="1750" dirty="0"/>
          </a:p>
        </p:txBody>
      </p:sp>
      <p:sp>
        <p:nvSpPr>
          <p:cNvPr id="10" name="Text 6"/>
          <p:cNvSpPr/>
          <p:nvPr/>
        </p:nvSpPr>
        <p:spPr>
          <a:xfrm>
            <a:off x="6280190" y="5606296"/>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6E8C"/>
                </a:solidFill>
                <a:latin typeface="Manrope" pitchFamily="34" charset="0"/>
                <a:ea typeface="Manrope" pitchFamily="34" charset="-122"/>
                <a:cs typeface="Manrope" pitchFamily="34" charset="-120"/>
              </a:rPr>
              <a:t>Merged daily sentiment with intraday trades</a:t>
            </a:r>
            <a:endParaRPr lang="en-US" sz="1750" dirty="0"/>
          </a:p>
        </p:txBody>
      </p:sp>
      <p:sp>
        <p:nvSpPr>
          <p:cNvPr id="11" name="Text 7"/>
          <p:cNvSpPr/>
          <p:nvPr/>
        </p:nvSpPr>
        <p:spPr>
          <a:xfrm>
            <a:off x="6280190" y="6224349"/>
            <a:ext cx="7556421" cy="370523"/>
          </a:xfrm>
          <a:prstGeom prst="rect">
            <a:avLst/>
          </a:prstGeom>
          <a:noFill/>
          <a:ln/>
        </p:spPr>
        <p:txBody>
          <a:bodyPr wrap="none" lIns="0" tIns="0" rIns="0" bIns="0" rtlCol="0" anchor="t"/>
          <a:lstStyle/>
          <a:p>
            <a:pPr marL="0" indent="0" algn="l">
              <a:lnSpc>
                <a:spcPts val="2850"/>
              </a:lnSpc>
              <a:buNone/>
            </a:pPr>
            <a:r>
              <a:rPr lang="en-US" sz="1750" b="1" dirty="0">
                <a:solidFill>
                  <a:srgbClr val="5B6E8C"/>
                </a:solidFill>
                <a:latin typeface="Manrope" pitchFamily="34" charset="0"/>
                <a:ea typeface="Manrope" pitchFamily="34" charset="-122"/>
                <a:cs typeface="Manrope" pitchFamily="34" charset="-120"/>
              </a:rPr>
              <a:t>Final dataset:</a:t>
            </a:r>
            <a:r>
              <a:rPr lang="en-US" sz="1750" dirty="0">
                <a:solidFill>
                  <a:srgbClr val="5B6E8C"/>
                </a:solidFill>
                <a:latin typeface="Manrope" pitchFamily="34" charset="0"/>
                <a:ea typeface="Manrope" pitchFamily="34" charset="-122"/>
                <a:cs typeface="Manrope" pitchFamily="34" charset="-120"/>
              </a:rPr>
              <a:t> </a:t>
            </a:r>
            <a:r>
              <a:rPr lang="en-US" sz="1750" dirty="0">
                <a:solidFill>
                  <a:srgbClr val="000000"/>
                </a:solidFill>
                <a:latin typeface="Manrope" pitchFamily="34" charset="0"/>
                <a:ea typeface="Manrope" pitchFamily="34" charset="-122"/>
                <a:cs typeface="Manrope" pitchFamily="34" charset="-120"/>
              </a:rPr>
              <a:t>✅</a:t>
            </a:r>
            <a:r>
              <a:rPr lang="en-US" sz="1750" dirty="0">
                <a:solidFill>
                  <a:srgbClr val="5B6E8C"/>
                </a:solidFill>
                <a:latin typeface="Manrope" pitchFamily="34" charset="0"/>
                <a:ea typeface="Manrope" pitchFamily="34" charset="-122"/>
                <a:cs typeface="Manrope" pitchFamily="34" charset="-120"/>
              </a:rPr>
              <a:t> 26,064 valid trades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1644" y="606266"/>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AAE4FE"/>
                </a:solidFill>
                <a:latin typeface="Alexandria Medium" pitchFamily="34" charset="0"/>
                <a:ea typeface="Alexandria Medium" pitchFamily="34" charset="-122"/>
                <a:cs typeface="Alexandria Medium" pitchFamily="34" charset="-120"/>
              </a:rPr>
              <a:t>Methodology</a:t>
            </a:r>
            <a:endParaRPr lang="en-US" sz="2150" dirty="0"/>
          </a:p>
        </p:txBody>
      </p:sp>
      <p:sp>
        <p:nvSpPr>
          <p:cNvPr id="3" name="Text 1"/>
          <p:cNvSpPr/>
          <p:nvPr/>
        </p:nvSpPr>
        <p:spPr>
          <a:xfrm>
            <a:off x="771644" y="1038820"/>
            <a:ext cx="5512356" cy="689015"/>
          </a:xfrm>
          <a:prstGeom prst="rect">
            <a:avLst/>
          </a:prstGeom>
          <a:noFill/>
          <a:ln/>
        </p:spPr>
        <p:txBody>
          <a:bodyPr wrap="none" lIns="0" tIns="0" rIns="0" bIns="0" rtlCol="0" anchor="t"/>
          <a:lstStyle/>
          <a:p>
            <a:pPr marL="0" indent="0" algn="l">
              <a:lnSpc>
                <a:spcPts val="5400"/>
              </a:lnSpc>
              <a:buNone/>
            </a:pPr>
            <a:r>
              <a:rPr lang="en-US" sz="4300" dirty="0">
                <a:solidFill>
                  <a:srgbClr val="5B6E8C"/>
                </a:solidFill>
                <a:latin typeface="Alexandria Medium" pitchFamily="34" charset="0"/>
                <a:ea typeface="Alexandria Medium" pitchFamily="34" charset="-122"/>
                <a:cs typeface="Alexandria Medium" pitchFamily="34" charset="-120"/>
              </a:rPr>
              <a:t>Methodology</a:t>
            </a:r>
            <a:endParaRPr lang="en-US" sz="4300" dirty="0"/>
          </a:p>
        </p:txBody>
      </p:sp>
      <p:sp>
        <p:nvSpPr>
          <p:cNvPr id="4" name="Text 2"/>
          <p:cNvSpPr/>
          <p:nvPr/>
        </p:nvSpPr>
        <p:spPr>
          <a:xfrm>
            <a:off x="771644" y="2058472"/>
            <a:ext cx="220385" cy="275511"/>
          </a:xfrm>
          <a:prstGeom prst="rect">
            <a:avLst/>
          </a:prstGeom>
          <a:noFill/>
          <a:ln/>
        </p:spPr>
        <p:txBody>
          <a:bodyPr wrap="none" lIns="0" tIns="0" rIns="0" bIns="0" rtlCol="0" anchor="t"/>
          <a:lstStyle/>
          <a:p>
            <a:pPr marL="0" indent="0" algn="l">
              <a:lnSpc>
                <a:spcPts val="2750"/>
              </a:lnSpc>
              <a:buNone/>
            </a:pPr>
            <a:r>
              <a:rPr lang="en-US" sz="1700" dirty="0">
                <a:solidFill>
                  <a:srgbClr val="5B6E8C"/>
                </a:solidFill>
                <a:latin typeface="Alexandria Light" pitchFamily="34" charset="0"/>
                <a:ea typeface="Alexandria Light" pitchFamily="34" charset="-122"/>
                <a:cs typeface="Alexandria Light" pitchFamily="34" charset="-120"/>
              </a:rPr>
              <a:t>01</a:t>
            </a:r>
            <a:endParaRPr lang="en-US" sz="1700" dirty="0"/>
          </a:p>
        </p:txBody>
      </p:sp>
      <p:pic>
        <p:nvPicPr>
          <p:cNvPr id="5" name="Image 0" descr="preencoded.png"/>
          <p:cNvPicPr>
            <a:picLocks noChangeAspect="1"/>
          </p:cNvPicPr>
          <p:nvPr/>
        </p:nvPicPr>
        <p:blipFill>
          <a:blip r:embed="rId3"/>
          <a:stretch>
            <a:fillRect/>
          </a:stretch>
        </p:blipFill>
        <p:spPr>
          <a:xfrm>
            <a:off x="771644" y="2402562"/>
            <a:ext cx="6433304" cy="30480"/>
          </a:xfrm>
          <a:prstGeom prst="rect">
            <a:avLst/>
          </a:prstGeom>
        </p:spPr>
      </p:pic>
      <p:sp>
        <p:nvSpPr>
          <p:cNvPr id="6" name="Text 3"/>
          <p:cNvSpPr/>
          <p:nvPr/>
        </p:nvSpPr>
        <p:spPr>
          <a:xfrm>
            <a:off x="771644" y="2573655"/>
            <a:ext cx="5095399" cy="344448"/>
          </a:xfrm>
          <a:prstGeom prst="rect">
            <a:avLst/>
          </a:prstGeom>
          <a:noFill/>
          <a:ln/>
        </p:spPr>
        <p:txBody>
          <a:bodyPr wrap="none" lIns="0" tIns="0" rIns="0" bIns="0" rtlCol="0" anchor="t"/>
          <a:lstStyle/>
          <a:p>
            <a:pPr marL="0" indent="0" algn="l">
              <a:lnSpc>
                <a:spcPts val="2700"/>
              </a:lnSpc>
              <a:buNone/>
            </a:pPr>
            <a:r>
              <a:rPr lang="en-US" sz="2150" dirty="0">
                <a:solidFill>
                  <a:srgbClr val="5B6E8C"/>
                </a:solidFill>
                <a:latin typeface="Alexandria Medium" pitchFamily="34" charset="0"/>
                <a:ea typeface="Alexandria Medium" pitchFamily="34" charset="-122"/>
                <a:cs typeface="Alexandria Medium" pitchFamily="34" charset="-120"/>
              </a:rPr>
              <a:t>Time-align sentiment and trade data</a:t>
            </a:r>
            <a:endParaRPr lang="en-US" sz="2150" dirty="0"/>
          </a:p>
        </p:txBody>
      </p:sp>
      <p:sp>
        <p:nvSpPr>
          <p:cNvPr id="7" name="Text 4"/>
          <p:cNvSpPr/>
          <p:nvPr/>
        </p:nvSpPr>
        <p:spPr>
          <a:xfrm>
            <a:off x="7425333" y="2058472"/>
            <a:ext cx="220385" cy="275511"/>
          </a:xfrm>
          <a:prstGeom prst="rect">
            <a:avLst/>
          </a:prstGeom>
          <a:noFill/>
          <a:ln/>
        </p:spPr>
        <p:txBody>
          <a:bodyPr wrap="none" lIns="0" tIns="0" rIns="0" bIns="0" rtlCol="0" anchor="t"/>
          <a:lstStyle/>
          <a:p>
            <a:pPr marL="0" indent="0" algn="l">
              <a:lnSpc>
                <a:spcPts val="2750"/>
              </a:lnSpc>
              <a:buNone/>
            </a:pPr>
            <a:r>
              <a:rPr lang="en-US" sz="1700" dirty="0">
                <a:solidFill>
                  <a:srgbClr val="5B6E8C"/>
                </a:solidFill>
                <a:latin typeface="Alexandria Light" pitchFamily="34" charset="0"/>
                <a:ea typeface="Alexandria Light" pitchFamily="34" charset="-122"/>
                <a:cs typeface="Alexandria Light" pitchFamily="34" charset="-120"/>
              </a:rPr>
              <a:t>02</a:t>
            </a:r>
            <a:endParaRPr lang="en-US" sz="1700" dirty="0"/>
          </a:p>
        </p:txBody>
      </p:sp>
      <p:pic>
        <p:nvPicPr>
          <p:cNvPr id="8" name="Image 1" descr="preencoded.png"/>
          <p:cNvPicPr>
            <a:picLocks noChangeAspect="1"/>
          </p:cNvPicPr>
          <p:nvPr/>
        </p:nvPicPr>
        <p:blipFill>
          <a:blip r:embed="rId3"/>
          <a:stretch>
            <a:fillRect/>
          </a:stretch>
        </p:blipFill>
        <p:spPr>
          <a:xfrm>
            <a:off x="7425333" y="2402562"/>
            <a:ext cx="6433423" cy="30480"/>
          </a:xfrm>
          <a:prstGeom prst="rect">
            <a:avLst/>
          </a:prstGeom>
        </p:spPr>
      </p:pic>
      <p:sp>
        <p:nvSpPr>
          <p:cNvPr id="9" name="Text 5"/>
          <p:cNvSpPr/>
          <p:nvPr/>
        </p:nvSpPr>
        <p:spPr>
          <a:xfrm>
            <a:off x="7425333" y="2573655"/>
            <a:ext cx="2856786" cy="344448"/>
          </a:xfrm>
          <a:prstGeom prst="rect">
            <a:avLst/>
          </a:prstGeom>
          <a:noFill/>
          <a:ln/>
        </p:spPr>
        <p:txBody>
          <a:bodyPr wrap="none" lIns="0" tIns="0" rIns="0" bIns="0" rtlCol="0" anchor="t"/>
          <a:lstStyle/>
          <a:p>
            <a:pPr marL="0" indent="0" algn="l">
              <a:lnSpc>
                <a:spcPts val="2700"/>
              </a:lnSpc>
              <a:buNone/>
            </a:pPr>
            <a:r>
              <a:rPr lang="en-US" sz="2150" dirty="0">
                <a:solidFill>
                  <a:srgbClr val="5B6E8C"/>
                </a:solidFill>
                <a:latin typeface="Alexandria Medium" pitchFamily="34" charset="0"/>
                <a:ea typeface="Alexandria Medium" pitchFamily="34" charset="-122"/>
                <a:cs typeface="Alexandria Medium" pitchFamily="34" charset="-120"/>
              </a:rPr>
              <a:t>Feature engineering:</a:t>
            </a:r>
            <a:endParaRPr lang="en-US" sz="2150" dirty="0"/>
          </a:p>
        </p:txBody>
      </p:sp>
      <p:sp>
        <p:nvSpPr>
          <p:cNvPr id="10" name="Text 6"/>
          <p:cNvSpPr/>
          <p:nvPr/>
        </p:nvSpPr>
        <p:spPr>
          <a:xfrm>
            <a:off x="7425333" y="3050381"/>
            <a:ext cx="6433423" cy="352782"/>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5B6E8C"/>
                </a:solidFill>
                <a:latin typeface="Manrope" pitchFamily="34" charset="0"/>
                <a:ea typeface="Manrope" pitchFamily="34" charset="-122"/>
                <a:cs typeface="Manrope" pitchFamily="34" charset="-120"/>
              </a:rPr>
              <a:t>Closed PnL</a:t>
            </a:r>
            <a:endParaRPr lang="en-US" sz="1700" dirty="0"/>
          </a:p>
        </p:txBody>
      </p:sp>
      <p:sp>
        <p:nvSpPr>
          <p:cNvPr id="11" name="Text 7"/>
          <p:cNvSpPr/>
          <p:nvPr/>
        </p:nvSpPr>
        <p:spPr>
          <a:xfrm>
            <a:off x="7425333" y="3480316"/>
            <a:ext cx="6433423" cy="352782"/>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5B6E8C"/>
                </a:solidFill>
                <a:latin typeface="Manrope" pitchFamily="34" charset="0"/>
                <a:ea typeface="Manrope" pitchFamily="34" charset="-122"/>
                <a:cs typeface="Manrope" pitchFamily="34" charset="-120"/>
              </a:rPr>
              <a:t>Win / Loss indicator</a:t>
            </a:r>
            <a:endParaRPr lang="en-US" sz="1700" dirty="0"/>
          </a:p>
        </p:txBody>
      </p:sp>
      <p:sp>
        <p:nvSpPr>
          <p:cNvPr id="12" name="Text 8"/>
          <p:cNvSpPr/>
          <p:nvPr/>
        </p:nvSpPr>
        <p:spPr>
          <a:xfrm>
            <a:off x="7425333" y="3910251"/>
            <a:ext cx="6433423" cy="352782"/>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5B6E8C"/>
                </a:solidFill>
                <a:latin typeface="Manrope" pitchFamily="34" charset="0"/>
                <a:ea typeface="Manrope" pitchFamily="34" charset="-122"/>
                <a:cs typeface="Manrope" pitchFamily="34" charset="-120"/>
              </a:rPr>
              <a:t>Trade size &amp; volatility</a:t>
            </a:r>
            <a:endParaRPr lang="en-US" sz="1700" dirty="0"/>
          </a:p>
        </p:txBody>
      </p:sp>
      <p:sp>
        <p:nvSpPr>
          <p:cNvPr id="13" name="Text 9"/>
          <p:cNvSpPr/>
          <p:nvPr/>
        </p:nvSpPr>
        <p:spPr>
          <a:xfrm>
            <a:off x="771644" y="4648676"/>
            <a:ext cx="220385" cy="275511"/>
          </a:xfrm>
          <a:prstGeom prst="rect">
            <a:avLst/>
          </a:prstGeom>
          <a:noFill/>
          <a:ln/>
        </p:spPr>
        <p:txBody>
          <a:bodyPr wrap="none" lIns="0" tIns="0" rIns="0" bIns="0" rtlCol="0" anchor="t"/>
          <a:lstStyle/>
          <a:p>
            <a:pPr marL="0" indent="0" algn="l">
              <a:lnSpc>
                <a:spcPts val="2750"/>
              </a:lnSpc>
              <a:buNone/>
            </a:pPr>
            <a:r>
              <a:rPr lang="en-US" sz="1700" dirty="0">
                <a:solidFill>
                  <a:srgbClr val="5B6E8C"/>
                </a:solidFill>
                <a:latin typeface="Alexandria Light" pitchFamily="34" charset="0"/>
                <a:ea typeface="Alexandria Light" pitchFamily="34" charset="-122"/>
                <a:cs typeface="Alexandria Light" pitchFamily="34" charset="-120"/>
              </a:rPr>
              <a:t>03</a:t>
            </a:r>
            <a:endParaRPr lang="en-US" sz="1700" dirty="0"/>
          </a:p>
        </p:txBody>
      </p:sp>
      <p:pic>
        <p:nvPicPr>
          <p:cNvPr id="14" name="Image 2" descr="preencoded.png"/>
          <p:cNvPicPr>
            <a:picLocks noChangeAspect="1"/>
          </p:cNvPicPr>
          <p:nvPr/>
        </p:nvPicPr>
        <p:blipFill>
          <a:blip r:embed="rId3"/>
          <a:stretch>
            <a:fillRect/>
          </a:stretch>
        </p:blipFill>
        <p:spPr>
          <a:xfrm>
            <a:off x="771644" y="4968954"/>
            <a:ext cx="6433304" cy="30480"/>
          </a:xfrm>
          <a:prstGeom prst="rect">
            <a:avLst/>
          </a:prstGeom>
        </p:spPr>
      </p:pic>
      <p:sp>
        <p:nvSpPr>
          <p:cNvPr id="15" name="Text 10"/>
          <p:cNvSpPr/>
          <p:nvPr/>
        </p:nvSpPr>
        <p:spPr>
          <a:xfrm>
            <a:off x="771644" y="5163860"/>
            <a:ext cx="3264813" cy="344448"/>
          </a:xfrm>
          <a:prstGeom prst="rect">
            <a:avLst/>
          </a:prstGeom>
          <a:noFill/>
          <a:ln/>
        </p:spPr>
        <p:txBody>
          <a:bodyPr wrap="none" lIns="0" tIns="0" rIns="0" bIns="0" rtlCol="0" anchor="t"/>
          <a:lstStyle/>
          <a:p>
            <a:pPr marL="0" indent="0" algn="l">
              <a:lnSpc>
                <a:spcPts val="2700"/>
              </a:lnSpc>
              <a:buNone/>
            </a:pPr>
            <a:r>
              <a:rPr lang="en-US" sz="2150" dirty="0">
                <a:solidFill>
                  <a:srgbClr val="5B6E8C"/>
                </a:solidFill>
                <a:latin typeface="Alexandria Medium" pitchFamily="34" charset="0"/>
                <a:ea typeface="Alexandria Medium" pitchFamily="34" charset="-122"/>
                <a:cs typeface="Alexandria Medium" pitchFamily="34" charset="-120"/>
              </a:rPr>
              <a:t>Compare Fear vs Greed:</a:t>
            </a:r>
            <a:endParaRPr lang="en-US" sz="2150" dirty="0"/>
          </a:p>
        </p:txBody>
      </p:sp>
      <p:sp>
        <p:nvSpPr>
          <p:cNvPr id="16" name="Text 11"/>
          <p:cNvSpPr/>
          <p:nvPr/>
        </p:nvSpPr>
        <p:spPr>
          <a:xfrm>
            <a:off x="771644" y="5640586"/>
            <a:ext cx="6433304" cy="352782"/>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5B6E8C"/>
                </a:solidFill>
                <a:latin typeface="Manrope" pitchFamily="34" charset="0"/>
                <a:ea typeface="Manrope" pitchFamily="34" charset="-122"/>
                <a:cs typeface="Manrope" pitchFamily="34" charset="-120"/>
              </a:rPr>
              <a:t>Profitability</a:t>
            </a:r>
            <a:endParaRPr lang="en-US" sz="1700" dirty="0"/>
          </a:p>
        </p:txBody>
      </p:sp>
      <p:sp>
        <p:nvSpPr>
          <p:cNvPr id="17" name="Text 12"/>
          <p:cNvSpPr/>
          <p:nvPr/>
        </p:nvSpPr>
        <p:spPr>
          <a:xfrm>
            <a:off x="771644" y="6070521"/>
            <a:ext cx="6433304" cy="352782"/>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5B6E8C"/>
                </a:solidFill>
                <a:latin typeface="Manrope" pitchFamily="34" charset="0"/>
                <a:ea typeface="Manrope" pitchFamily="34" charset="-122"/>
                <a:cs typeface="Manrope" pitchFamily="34" charset="-120"/>
              </a:rPr>
              <a:t>Risk</a:t>
            </a:r>
            <a:endParaRPr lang="en-US" sz="1700" dirty="0"/>
          </a:p>
        </p:txBody>
      </p:sp>
      <p:sp>
        <p:nvSpPr>
          <p:cNvPr id="18" name="Text 13"/>
          <p:cNvSpPr/>
          <p:nvPr/>
        </p:nvSpPr>
        <p:spPr>
          <a:xfrm>
            <a:off x="771644" y="6500455"/>
            <a:ext cx="6433304" cy="352782"/>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5B6E8C"/>
                </a:solidFill>
                <a:latin typeface="Manrope" pitchFamily="34" charset="0"/>
                <a:ea typeface="Manrope" pitchFamily="34" charset="-122"/>
                <a:cs typeface="Manrope" pitchFamily="34" charset="-120"/>
              </a:rPr>
              <a:t>Efficiency</a:t>
            </a:r>
            <a:endParaRPr lang="en-US" sz="1700" dirty="0"/>
          </a:p>
        </p:txBody>
      </p:sp>
      <p:sp>
        <p:nvSpPr>
          <p:cNvPr id="19" name="Text 14"/>
          <p:cNvSpPr/>
          <p:nvPr/>
        </p:nvSpPr>
        <p:spPr>
          <a:xfrm>
            <a:off x="7425333" y="4648676"/>
            <a:ext cx="220385" cy="275511"/>
          </a:xfrm>
          <a:prstGeom prst="rect">
            <a:avLst/>
          </a:prstGeom>
          <a:noFill/>
          <a:ln/>
        </p:spPr>
        <p:txBody>
          <a:bodyPr wrap="none" lIns="0" tIns="0" rIns="0" bIns="0" rtlCol="0" anchor="t"/>
          <a:lstStyle/>
          <a:p>
            <a:pPr marL="0" indent="0" algn="l">
              <a:lnSpc>
                <a:spcPts val="2750"/>
              </a:lnSpc>
              <a:buNone/>
            </a:pPr>
            <a:r>
              <a:rPr lang="en-US" sz="1700" dirty="0">
                <a:solidFill>
                  <a:srgbClr val="5B6E8C"/>
                </a:solidFill>
                <a:latin typeface="Alexandria Light" pitchFamily="34" charset="0"/>
                <a:ea typeface="Alexandria Light" pitchFamily="34" charset="-122"/>
                <a:cs typeface="Alexandria Light" pitchFamily="34" charset="-120"/>
              </a:rPr>
              <a:t>04</a:t>
            </a:r>
            <a:endParaRPr lang="en-US" sz="1700" dirty="0"/>
          </a:p>
        </p:txBody>
      </p:sp>
      <p:pic>
        <p:nvPicPr>
          <p:cNvPr id="20" name="Image 3" descr="preencoded.png"/>
          <p:cNvPicPr>
            <a:picLocks noChangeAspect="1"/>
          </p:cNvPicPr>
          <p:nvPr/>
        </p:nvPicPr>
        <p:blipFill>
          <a:blip r:embed="rId3"/>
          <a:stretch>
            <a:fillRect/>
          </a:stretch>
        </p:blipFill>
        <p:spPr>
          <a:xfrm>
            <a:off x="7425333" y="4990981"/>
            <a:ext cx="6433423" cy="30480"/>
          </a:xfrm>
          <a:prstGeom prst="rect">
            <a:avLst/>
          </a:prstGeom>
        </p:spPr>
      </p:pic>
      <p:sp>
        <p:nvSpPr>
          <p:cNvPr id="21" name="Text 15"/>
          <p:cNvSpPr/>
          <p:nvPr/>
        </p:nvSpPr>
        <p:spPr>
          <a:xfrm>
            <a:off x="7425333" y="5163860"/>
            <a:ext cx="4467463" cy="344448"/>
          </a:xfrm>
          <a:prstGeom prst="rect">
            <a:avLst/>
          </a:prstGeom>
          <a:noFill/>
          <a:ln/>
        </p:spPr>
        <p:txBody>
          <a:bodyPr wrap="none" lIns="0" tIns="0" rIns="0" bIns="0" rtlCol="0" anchor="t"/>
          <a:lstStyle/>
          <a:p>
            <a:pPr marL="0" indent="0" algn="l">
              <a:lnSpc>
                <a:spcPts val="2700"/>
              </a:lnSpc>
              <a:buNone/>
            </a:pPr>
            <a:r>
              <a:rPr lang="en-US" sz="2150" dirty="0">
                <a:solidFill>
                  <a:srgbClr val="5B6E8C"/>
                </a:solidFill>
                <a:latin typeface="Alexandria Medium" pitchFamily="34" charset="0"/>
                <a:ea typeface="Alexandria Medium" pitchFamily="34" charset="-122"/>
                <a:cs typeface="Alexandria Medium" pitchFamily="34" charset="-120"/>
              </a:rPr>
              <a:t>Trader-level consistency analysis</a:t>
            </a:r>
            <a:endParaRPr lang="en-US" sz="2150" dirty="0"/>
          </a:p>
        </p:txBody>
      </p:sp>
      <p:sp>
        <p:nvSpPr>
          <p:cNvPr id="22" name="Text 16"/>
          <p:cNvSpPr/>
          <p:nvPr/>
        </p:nvSpPr>
        <p:spPr>
          <a:xfrm>
            <a:off x="771644" y="7266503"/>
            <a:ext cx="13087112" cy="360402"/>
          </a:xfrm>
          <a:prstGeom prst="rect">
            <a:avLst/>
          </a:prstGeom>
          <a:noFill/>
          <a:ln/>
        </p:spPr>
        <p:txBody>
          <a:bodyPr wrap="none" lIns="0" tIns="0" rIns="0" bIns="0" rtlCol="0" anchor="t"/>
          <a:lstStyle/>
          <a:p>
            <a:pPr marL="0" indent="0" algn="l">
              <a:lnSpc>
                <a:spcPts val="2750"/>
              </a:lnSpc>
              <a:buNone/>
            </a:pPr>
            <a:r>
              <a:rPr lang="en-US" sz="1700" b="1" dirty="0">
                <a:solidFill>
                  <a:srgbClr val="000000"/>
                </a:solidFill>
                <a:latin typeface="Manrope" pitchFamily="34" charset="0"/>
                <a:ea typeface="Manrope" pitchFamily="34" charset="-122"/>
                <a:cs typeface="Manrope" pitchFamily="34" charset="-120"/>
              </a:rPr>
              <a:t>📌</a:t>
            </a:r>
            <a:r>
              <a:rPr lang="en-US" sz="1700" dirty="0">
                <a:solidFill>
                  <a:srgbClr val="5B6E8C"/>
                </a:solidFill>
                <a:latin typeface="Manrope" pitchFamily="34" charset="0"/>
                <a:ea typeface="Manrope" pitchFamily="34" charset="-122"/>
                <a:cs typeface="Manrope" pitchFamily="34" charset="-120"/>
              </a:rPr>
              <a:t> Exploratory, interpretable analysis (no ML used)</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3728442" y="311825"/>
            <a:ext cx="1347430" cy="213003"/>
          </a:xfrm>
          <a:prstGeom prst="roundRect">
            <a:avLst>
              <a:gd name="adj" fmla="val 63894"/>
            </a:avLst>
          </a:prstGeom>
          <a:solidFill>
            <a:srgbClr val="CDEFFE"/>
          </a:solidFill>
          <a:ln/>
        </p:spPr>
      </p:sp>
      <p:sp>
        <p:nvSpPr>
          <p:cNvPr id="3" name="Text 1"/>
          <p:cNvSpPr/>
          <p:nvPr/>
        </p:nvSpPr>
        <p:spPr>
          <a:xfrm>
            <a:off x="3796427" y="345758"/>
            <a:ext cx="1211461" cy="145137"/>
          </a:xfrm>
          <a:prstGeom prst="rect">
            <a:avLst/>
          </a:prstGeom>
          <a:noFill/>
          <a:ln/>
        </p:spPr>
        <p:txBody>
          <a:bodyPr wrap="none" lIns="0" tIns="0" rIns="0" bIns="0" rtlCol="0" anchor="t"/>
          <a:lstStyle/>
          <a:p>
            <a:pPr marL="0" indent="0" algn="l">
              <a:lnSpc>
                <a:spcPts val="1100"/>
              </a:lnSpc>
              <a:buNone/>
            </a:pPr>
            <a:r>
              <a:rPr lang="en-US" sz="700" dirty="0">
                <a:solidFill>
                  <a:srgbClr val="5B6E8C"/>
                </a:solidFill>
                <a:latin typeface="Manrope" pitchFamily="34" charset="0"/>
                <a:ea typeface="Manrope" pitchFamily="34" charset="-122"/>
                <a:cs typeface="Manrope" pitchFamily="34" charset="-120"/>
              </a:rPr>
              <a:t>KEY INSIGHT 1: PROFITABILITY</a:t>
            </a:r>
            <a:endParaRPr lang="en-US" sz="700" dirty="0"/>
          </a:p>
        </p:txBody>
      </p:sp>
      <p:sp>
        <p:nvSpPr>
          <p:cNvPr id="4" name="Text 2"/>
          <p:cNvSpPr/>
          <p:nvPr/>
        </p:nvSpPr>
        <p:spPr>
          <a:xfrm>
            <a:off x="3728442" y="570190"/>
            <a:ext cx="4946571" cy="354330"/>
          </a:xfrm>
          <a:prstGeom prst="rect">
            <a:avLst/>
          </a:prstGeom>
          <a:noFill/>
          <a:ln/>
        </p:spPr>
        <p:txBody>
          <a:bodyPr wrap="none" lIns="0" tIns="0" rIns="0" bIns="0" rtlCol="0" anchor="t"/>
          <a:lstStyle/>
          <a:p>
            <a:pPr marL="0" indent="0" algn="l">
              <a:lnSpc>
                <a:spcPts val="2750"/>
              </a:lnSpc>
              <a:buNone/>
            </a:pPr>
            <a:r>
              <a:rPr lang="en-US" sz="2200" dirty="0">
                <a:solidFill>
                  <a:srgbClr val="5B6E8C"/>
                </a:solidFill>
                <a:latin typeface="Alexandria Medium" pitchFamily="34" charset="0"/>
                <a:ea typeface="Alexandria Medium" pitchFamily="34" charset="-122"/>
                <a:cs typeface="Alexandria Medium" pitchFamily="34" charset="-120"/>
              </a:rPr>
              <a:t>Is Greed Actually Better Than Fear?</a:t>
            </a:r>
            <a:endParaRPr lang="en-US" sz="2200" dirty="0"/>
          </a:p>
        </p:txBody>
      </p:sp>
      <p:sp>
        <p:nvSpPr>
          <p:cNvPr id="5" name="Text 3"/>
          <p:cNvSpPr/>
          <p:nvPr/>
        </p:nvSpPr>
        <p:spPr>
          <a:xfrm>
            <a:off x="3728442" y="1094542"/>
            <a:ext cx="7173397" cy="362903"/>
          </a:xfrm>
          <a:prstGeom prst="rect">
            <a:avLst/>
          </a:prstGeom>
          <a:noFill/>
          <a:ln/>
        </p:spPr>
        <p:txBody>
          <a:bodyPr wrap="square" lIns="0" tIns="0" rIns="0" bIns="0" rtlCol="0" anchor="t"/>
          <a:lstStyle/>
          <a:p>
            <a:pPr marL="0" indent="0" algn="l">
              <a:lnSpc>
                <a:spcPts val="1400"/>
              </a:lnSpc>
              <a:buNone/>
            </a:pPr>
            <a:r>
              <a:rPr lang="en-US" sz="850" dirty="0">
                <a:solidFill>
                  <a:srgbClr val="5B6E8C"/>
                </a:solidFill>
                <a:latin typeface="Manrope" pitchFamily="34" charset="0"/>
                <a:ea typeface="Manrope" pitchFamily="34" charset="-122"/>
                <a:cs typeface="Manrope" pitchFamily="34" charset="-120"/>
              </a:rPr>
              <a:t>This chart illustrates the average realized Profit and Loss (PnL) across various market sentiment regimes, providing a clearer picture of how different emotional states impact individual trade profitability.</a:t>
            </a:r>
            <a:endParaRPr lang="en-US" sz="850" dirty="0"/>
          </a:p>
        </p:txBody>
      </p:sp>
      <p:sp>
        <p:nvSpPr>
          <p:cNvPr id="7" name="Text 4"/>
          <p:cNvSpPr/>
          <p:nvPr/>
        </p:nvSpPr>
        <p:spPr>
          <a:xfrm>
            <a:off x="3728442" y="5772031"/>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5B6E8C"/>
                </a:solidFill>
                <a:latin typeface="Alexandria Medium" pitchFamily="34" charset="0"/>
                <a:ea typeface="Alexandria Medium" pitchFamily="34" charset="-122"/>
                <a:cs typeface="Alexandria Medium" pitchFamily="34" charset="-120"/>
              </a:rPr>
              <a:t>Key Observations</a:t>
            </a:r>
            <a:endParaRPr lang="en-US" sz="1100" dirty="0"/>
          </a:p>
        </p:txBody>
      </p:sp>
      <p:sp>
        <p:nvSpPr>
          <p:cNvPr id="8" name="Text 5"/>
          <p:cNvSpPr/>
          <p:nvPr/>
        </p:nvSpPr>
        <p:spPr>
          <a:xfrm>
            <a:off x="3728442" y="6119217"/>
            <a:ext cx="7173397"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5B6E8C"/>
                </a:solidFill>
                <a:latin typeface="Manrope" pitchFamily="34" charset="0"/>
                <a:ea typeface="Manrope" pitchFamily="34" charset="-122"/>
                <a:cs typeface="Manrope" pitchFamily="34" charset="-120"/>
              </a:rPr>
              <a:t>Fear-dominated periods demonstrate the highest average PnL, suggesting that cautious and selective trading can be highly profitable.</a:t>
            </a:r>
            <a:endParaRPr lang="en-US" sz="850" dirty="0"/>
          </a:p>
        </p:txBody>
      </p:sp>
      <p:sp>
        <p:nvSpPr>
          <p:cNvPr id="9" name="Text 6"/>
          <p:cNvSpPr/>
          <p:nvPr/>
        </p:nvSpPr>
        <p:spPr>
          <a:xfrm>
            <a:off x="3728442" y="6340316"/>
            <a:ext cx="7173397"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5B6E8C"/>
                </a:solidFill>
                <a:latin typeface="Manrope" pitchFamily="34" charset="0"/>
                <a:ea typeface="Manrope" pitchFamily="34" charset="-122"/>
                <a:cs typeface="Manrope" pitchFamily="34" charset="-120"/>
              </a:rPr>
              <a:t>Greed-driven markets, despite often having higher activity, yield lower average PnL per trade compared to Fear or Neutral states.</a:t>
            </a:r>
            <a:endParaRPr lang="en-US" sz="850" dirty="0"/>
          </a:p>
        </p:txBody>
      </p:sp>
      <p:sp>
        <p:nvSpPr>
          <p:cNvPr id="10" name="Text 7"/>
          <p:cNvSpPr/>
          <p:nvPr/>
        </p:nvSpPr>
        <p:spPr>
          <a:xfrm>
            <a:off x="3728442" y="6561415"/>
            <a:ext cx="7173397" cy="181451"/>
          </a:xfrm>
          <a:prstGeom prst="rect">
            <a:avLst/>
          </a:prstGeom>
          <a:noFill/>
          <a:ln/>
        </p:spPr>
        <p:txBody>
          <a:bodyPr wrap="none" lIns="0" tIns="0" rIns="0" bIns="0" rtlCol="0" anchor="t"/>
          <a:lstStyle/>
          <a:p>
            <a:pPr marL="342900" indent="-342900" algn="l">
              <a:lnSpc>
                <a:spcPts val="1400"/>
              </a:lnSpc>
              <a:buSzPct val="100000"/>
              <a:buChar char="•"/>
            </a:pPr>
            <a:r>
              <a:rPr lang="en-US" sz="850" dirty="0">
                <a:solidFill>
                  <a:srgbClr val="5B6E8C"/>
                </a:solidFill>
                <a:latin typeface="Manrope" pitchFamily="34" charset="0"/>
                <a:ea typeface="Manrope" pitchFamily="34" charset="-122"/>
                <a:cs typeface="Manrope" pitchFamily="34" charset="-120"/>
              </a:rPr>
              <a:t>Extreme Fear results in the lowest average PnL, indicating that paralyzing fear can lead to missed opportunities or poor execution.</a:t>
            </a:r>
            <a:endParaRPr lang="en-US" sz="850" dirty="0"/>
          </a:p>
        </p:txBody>
      </p:sp>
      <p:sp>
        <p:nvSpPr>
          <p:cNvPr id="11" name="Text 8"/>
          <p:cNvSpPr/>
          <p:nvPr/>
        </p:nvSpPr>
        <p:spPr>
          <a:xfrm>
            <a:off x="3728442" y="6782514"/>
            <a:ext cx="7173397" cy="362903"/>
          </a:xfrm>
          <a:prstGeom prst="rect">
            <a:avLst/>
          </a:prstGeom>
          <a:noFill/>
          <a:ln/>
        </p:spPr>
        <p:txBody>
          <a:bodyPr wrap="square" lIns="0" tIns="0" rIns="0" bIns="0" rtlCol="0" anchor="t"/>
          <a:lstStyle/>
          <a:p>
            <a:pPr marL="342900" indent="-342900" algn="l">
              <a:lnSpc>
                <a:spcPts val="1400"/>
              </a:lnSpc>
              <a:buSzPct val="100000"/>
              <a:buChar char="•"/>
            </a:pPr>
            <a:r>
              <a:rPr lang="en-US" sz="850" dirty="0">
                <a:solidFill>
                  <a:srgbClr val="5B6E8C"/>
                </a:solidFill>
                <a:latin typeface="Manrope" pitchFamily="34" charset="0"/>
                <a:ea typeface="Manrope" pitchFamily="34" charset="-122"/>
                <a:cs typeface="Manrope" pitchFamily="34" charset="-120"/>
              </a:rPr>
              <a:t>Extreme Greed performs better than moderate Greed, but this often comes with significantly higher, unquantified risk, as traders might take on excessive leverage or position sizes.</a:t>
            </a:r>
            <a:endParaRPr lang="en-US" sz="850" dirty="0"/>
          </a:p>
        </p:txBody>
      </p:sp>
      <p:sp>
        <p:nvSpPr>
          <p:cNvPr id="12" name="Text 9"/>
          <p:cNvSpPr/>
          <p:nvPr/>
        </p:nvSpPr>
        <p:spPr>
          <a:xfrm>
            <a:off x="3728442" y="7315438"/>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5B6E8C"/>
                </a:solidFill>
                <a:latin typeface="Alexandria Medium" pitchFamily="34" charset="0"/>
                <a:ea typeface="Alexandria Medium" pitchFamily="34" charset="-122"/>
                <a:cs typeface="Alexandria Medium" pitchFamily="34" charset="-120"/>
              </a:rPr>
              <a:t>Insight</a:t>
            </a:r>
            <a:endParaRPr lang="en-US" sz="1100" dirty="0"/>
          </a:p>
        </p:txBody>
      </p:sp>
      <p:sp>
        <p:nvSpPr>
          <p:cNvPr id="13" name="Text 10"/>
          <p:cNvSpPr/>
          <p:nvPr/>
        </p:nvSpPr>
        <p:spPr>
          <a:xfrm>
            <a:off x="3728442" y="7662624"/>
            <a:ext cx="7173397" cy="362903"/>
          </a:xfrm>
          <a:prstGeom prst="rect">
            <a:avLst/>
          </a:prstGeom>
          <a:noFill/>
          <a:ln/>
        </p:spPr>
        <p:txBody>
          <a:bodyPr wrap="square" lIns="0" tIns="0" rIns="0" bIns="0" rtlCol="0" anchor="t"/>
          <a:lstStyle/>
          <a:p>
            <a:pPr marL="0" indent="0" algn="l">
              <a:lnSpc>
                <a:spcPts val="1400"/>
              </a:lnSpc>
              <a:buNone/>
            </a:pPr>
            <a:r>
              <a:rPr lang="en-US" sz="850" b="1" dirty="0">
                <a:solidFill>
                  <a:srgbClr val="5B6E8C"/>
                </a:solidFill>
                <a:latin typeface="Manrope" pitchFamily="34" charset="0"/>
                <a:ea typeface="Manrope" pitchFamily="34" charset="-122"/>
                <a:cs typeface="Manrope" pitchFamily="34" charset="-120"/>
              </a:rPr>
              <a:t>Higher optimism does not guarantee higher profitability; disciplined trading during periods of moderate caution often yields superior risk-adjusted returns.</a:t>
            </a:r>
            <a:endParaRPr lang="en-US" sz="850" dirty="0"/>
          </a:p>
        </p:txBody>
      </p:sp>
      <p:pic>
        <p:nvPicPr>
          <p:cNvPr id="17" name="Picture 16">
            <a:extLst>
              <a:ext uri="{FF2B5EF4-FFF2-40B4-BE49-F238E27FC236}">
                <a16:creationId xmlns:a16="http://schemas.microsoft.com/office/drawing/2014/main" id="{93479DBC-5D05-68CA-7A39-B3C2A1342797}"/>
              </a:ext>
            </a:extLst>
          </p:cNvPr>
          <p:cNvPicPr>
            <a:picLocks noChangeAspect="1"/>
          </p:cNvPicPr>
          <p:nvPr/>
        </p:nvPicPr>
        <p:blipFill>
          <a:blip r:embed="rId3"/>
          <a:stretch>
            <a:fillRect/>
          </a:stretch>
        </p:blipFill>
        <p:spPr>
          <a:xfrm>
            <a:off x="3728443" y="1465198"/>
            <a:ext cx="6902714" cy="430683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3594140" y="323493"/>
            <a:ext cx="1398627" cy="221099"/>
          </a:xfrm>
          <a:prstGeom prst="roundRect">
            <a:avLst>
              <a:gd name="adj" fmla="val 63861"/>
            </a:avLst>
          </a:prstGeom>
          <a:solidFill>
            <a:srgbClr val="CDEFFE"/>
          </a:solidFill>
          <a:ln/>
        </p:spPr>
      </p:sp>
      <p:sp>
        <p:nvSpPr>
          <p:cNvPr id="3" name="Text 1"/>
          <p:cNvSpPr/>
          <p:nvPr/>
        </p:nvSpPr>
        <p:spPr>
          <a:xfrm>
            <a:off x="3664625" y="358735"/>
            <a:ext cx="1257657" cy="150614"/>
          </a:xfrm>
          <a:prstGeom prst="rect">
            <a:avLst/>
          </a:prstGeom>
          <a:noFill/>
          <a:ln/>
        </p:spPr>
        <p:txBody>
          <a:bodyPr wrap="none" lIns="0" tIns="0" rIns="0" bIns="0" rtlCol="0" anchor="t"/>
          <a:lstStyle/>
          <a:p>
            <a:pPr marL="0" indent="0" algn="l">
              <a:lnSpc>
                <a:spcPts val="1150"/>
              </a:lnSpc>
              <a:buNone/>
            </a:pPr>
            <a:r>
              <a:rPr lang="en-US" sz="700" dirty="0">
                <a:solidFill>
                  <a:srgbClr val="5B6E8C"/>
                </a:solidFill>
                <a:latin typeface="Manrope" pitchFamily="34" charset="0"/>
                <a:ea typeface="Manrope" pitchFamily="34" charset="-122"/>
                <a:cs typeface="Manrope" pitchFamily="34" charset="-120"/>
              </a:rPr>
              <a:t>KEY INSIGHT 2: </a:t>
            </a:r>
            <a:r>
              <a:rPr lang="en-US" sz="700" dirty="0" err="1">
                <a:solidFill>
                  <a:srgbClr val="5B6E8C"/>
                </a:solidFill>
                <a:latin typeface="Manrope" pitchFamily="34" charset="0"/>
                <a:ea typeface="Manrope" pitchFamily="34" charset="-122"/>
                <a:cs typeface="Manrope" pitchFamily="34" charset="-120"/>
              </a:rPr>
              <a:t>PnL</a:t>
            </a:r>
            <a:r>
              <a:rPr lang="en-US" sz="700" dirty="0">
                <a:solidFill>
                  <a:srgbClr val="5B6E8C"/>
                </a:solidFill>
                <a:latin typeface="Manrope" pitchFamily="34" charset="0"/>
                <a:ea typeface="Manrope" pitchFamily="34" charset="-122"/>
                <a:cs typeface="Manrope" pitchFamily="34" charset="-120"/>
              </a:rPr>
              <a:t> over Time</a:t>
            </a:r>
            <a:endParaRPr lang="en-US" sz="700" dirty="0"/>
          </a:p>
        </p:txBody>
      </p:sp>
      <p:sp>
        <p:nvSpPr>
          <p:cNvPr id="4" name="Text 2"/>
          <p:cNvSpPr/>
          <p:nvPr/>
        </p:nvSpPr>
        <p:spPr>
          <a:xfrm>
            <a:off x="3594140" y="591622"/>
            <a:ext cx="6032659" cy="367665"/>
          </a:xfrm>
          <a:prstGeom prst="rect">
            <a:avLst/>
          </a:prstGeom>
          <a:noFill/>
          <a:ln/>
        </p:spPr>
        <p:txBody>
          <a:bodyPr wrap="none" lIns="0" tIns="0" rIns="0" bIns="0" rtlCol="0" anchor="t"/>
          <a:lstStyle/>
          <a:p>
            <a:pPr marL="0" indent="0" algn="l">
              <a:lnSpc>
                <a:spcPts val="2850"/>
              </a:lnSpc>
              <a:buNone/>
            </a:pPr>
            <a:r>
              <a:rPr lang="en-US" sz="2300" dirty="0">
                <a:solidFill>
                  <a:srgbClr val="5B6E8C"/>
                </a:solidFill>
                <a:latin typeface="Alexandria Medium" pitchFamily="34" charset="0"/>
                <a:ea typeface="Alexandria Medium" pitchFamily="34" charset="-122"/>
                <a:cs typeface="Alexandria Medium" pitchFamily="34" charset="-120"/>
              </a:rPr>
              <a:t>How Does Profitability Evolve Over Time?</a:t>
            </a:r>
            <a:endParaRPr lang="en-US" sz="2300" dirty="0"/>
          </a:p>
        </p:txBody>
      </p:sp>
      <p:sp>
        <p:nvSpPr>
          <p:cNvPr id="5" name="Text 3"/>
          <p:cNvSpPr/>
          <p:nvPr/>
        </p:nvSpPr>
        <p:spPr>
          <a:xfrm>
            <a:off x="3594140" y="1135737"/>
            <a:ext cx="7442121" cy="376238"/>
          </a:xfrm>
          <a:prstGeom prst="rect">
            <a:avLst/>
          </a:prstGeom>
          <a:noFill/>
          <a:ln/>
        </p:spPr>
        <p:txBody>
          <a:bodyPr wrap="square" lIns="0" tIns="0" rIns="0" bIns="0" rtlCol="0" anchor="t"/>
          <a:lstStyle/>
          <a:p>
            <a:pPr marL="0" indent="0" algn="l">
              <a:lnSpc>
                <a:spcPts val="1450"/>
              </a:lnSpc>
              <a:buNone/>
            </a:pPr>
            <a:r>
              <a:rPr lang="en-US" sz="900" dirty="0">
                <a:solidFill>
                  <a:srgbClr val="5B6E8C"/>
                </a:solidFill>
                <a:latin typeface="Manrope" pitchFamily="34" charset="0"/>
                <a:ea typeface="Manrope" pitchFamily="34" charset="-122"/>
                <a:cs typeface="Manrope" pitchFamily="34" charset="-120"/>
              </a:rPr>
              <a:t>This chart illustrates the cumulative realized Profit and Loss (PnL) over various time periods, comparing performance during prevailing 'Fear' versus 'Greed' market sentiment regimes.</a:t>
            </a:r>
            <a:endParaRPr lang="en-US" sz="900" dirty="0"/>
          </a:p>
        </p:txBody>
      </p:sp>
      <p:sp>
        <p:nvSpPr>
          <p:cNvPr id="7" name="Shape 4"/>
          <p:cNvSpPr/>
          <p:nvPr/>
        </p:nvSpPr>
        <p:spPr>
          <a:xfrm>
            <a:off x="5870257" y="5458778"/>
            <a:ext cx="117634" cy="117634"/>
          </a:xfrm>
          <a:prstGeom prst="roundRect">
            <a:avLst>
              <a:gd name="adj" fmla="val 15547"/>
            </a:avLst>
          </a:prstGeom>
          <a:solidFill>
            <a:srgbClr val="01344C"/>
          </a:solidFill>
          <a:ln/>
        </p:spPr>
      </p:sp>
      <p:sp>
        <p:nvSpPr>
          <p:cNvPr id="8" name="Text 5"/>
          <p:cNvSpPr/>
          <p:nvPr/>
        </p:nvSpPr>
        <p:spPr>
          <a:xfrm>
            <a:off x="6048851" y="5458778"/>
            <a:ext cx="1190149" cy="117634"/>
          </a:xfrm>
          <a:prstGeom prst="rect">
            <a:avLst/>
          </a:prstGeom>
          <a:noFill/>
          <a:ln/>
        </p:spPr>
        <p:txBody>
          <a:bodyPr wrap="none" lIns="0" tIns="0" rIns="0" bIns="0" rtlCol="0" anchor="t"/>
          <a:lstStyle/>
          <a:p>
            <a:pPr marL="0" indent="0" algn="l">
              <a:lnSpc>
                <a:spcPts val="900"/>
              </a:lnSpc>
              <a:buNone/>
            </a:pPr>
            <a:r>
              <a:rPr lang="en-US" sz="900" dirty="0">
                <a:solidFill>
                  <a:srgbClr val="5B6E8C"/>
                </a:solidFill>
                <a:latin typeface="Manrope" pitchFamily="34" charset="0"/>
                <a:ea typeface="Manrope" pitchFamily="34" charset="-122"/>
                <a:cs typeface="Manrope" pitchFamily="34" charset="-120"/>
              </a:rPr>
              <a:t>Cumulative PnL (Fear)</a:t>
            </a:r>
            <a:endParaRPr lang="en-US" sz="900" dirty="0"/>
          </a:p>
        </p:txBody>
      </p:sp>
      <p:sp>
        <p:nvSpPr>
          <p:cNvPr id="9" name="Shape 6"/>
          <p:cNvSpPr/>
          <p:nvPr/>
        </p:nvSpPr>
        <p:spPr>
          <a:xfrm>
            <a:off x="7391400" y="5458778"/>
            <a:ext cx="117634" cy="117634"/>
          </a:xfrm>
          <a:prstGeom prst="roundRect">
            <a:avLst>
              <a:gd name="adj" fmla="val 15547"/>
            </a:avLst>
          </a:prstGeom>
          <a:solidFill>
            <a:srgbClr val="026795"/>
          </a:solidFill>
          <a:ln/>
        </p:spPr>
      </p:sp>
      <p:sp>
        <p:nvSpPr>
          <p:cNvPr id="10" name="Text 7"/>
          <p:cNvSpPr/>
          <p:nvPr/>
        </p:nvSpPr>
        <p:spPr>
          <a:xfrm>
            <a:off x="7569994" y="5458778"/>
            <a:ext cx="1284446" cy="117634"/>
          </a:xfrm>
          <a:prstGeom prst="rect">
            <a:avLst/>
          </a:prstGeom>
          <a:noFill/>
          <a:ln/>
        </p:spPr>
        <p:txBody>
          <a:bodyPr wrap="none" lIns="0" tIns="0" rIns="0" bIns="0" rtlCol="0" anchor="t"/>
          <a:lstStyle/>
          <a:p>
            <a:pPr marL="0" indent="0" algn="l">
              <a:lnSpc>
                <a:spcPts val="900"/>
              </a:lnSpc>
              <a:buNone/>
            </a:pPr>
            <a:r>
              <a:rPr lang="en-US" sz="900" dirty="0">
                <a:solidFill>
                  <a:srgbClr val="5B6E8C"/>
                </a:solidFill>
                <a:latin typeface="Manrope" pitchFamily="34" charset="0"/>
                <a:ea typeface="Manrope" pitchFamily="34" charset="-122"/>
                <a:cs typeface="Manrope" pitchFamily="34" charset="-120"/>
              </a:rPr>
              <a:t>Cumulative PnL (Greed)</a:t>
            </a:r>
            <a:endParaRPr lang="en-US" sz="900" dirty="0"/>
          </a:p>
        </p:txBody>
      </p:sp>
      <p:sp>
        <p:nvSpPr>
          <p:cNvPr id="11" name="Text 8"/>
          <p:cNvSpPr/>
          <p:nvPr/>
        </p:nvSpPr>
        <p:spPr>
          <a:xfrm>
            <a:off x="3594140" y="5988248"/>
            <a:ext cx="1470779" cy="183713"/>
          </a:xfrm>
          <a:prstGeom prst="rect">
            <a:avLst/>
          </a:prstGeom>
          <a:noFill/>
          <a:ln/>
        </p:spPr>
        <p:txBody>
          <a:bodyPr wrap="none" lIns="0" tIns="0" rIns="0" bIns="0" rtlCol="0" anchor="t"/>
          <a:lstStyle/>
          <a:p>
            <a:pPr marL="0" indent="0" algn="l">
              <a:lnSpc>
                <a:spcPts val="1400"/>
              </a:lnSpc>
              <a:buNone/>
            </a:pPr>
            <a:r>
              <a:rPr lang="en-US" sz="1150" dirty="0">
                <a:solidFill>
                  <a:srgbClr val="5B6E8C"/>
                </a:solidFill>
                <a:latin typeface="Alexandria Medium" pitchFamily="34" charset="0"/>
                <a:ea typeface="Alexandria Medium" pitchFamily="34" charset="-122"/>
                <a:cs typeface="Alexandria Medium" pitchFamily="34" charset="-120"/>
              </a:rPr>
              <a:t>Key Observations</a:t>
            </a:r>
            <a:endParaRPr lang="en-US" sz="1150" dirty="0"/>
          </a:p>
        </p:txBody>
      </p:sp>
      <p:sp>
        <p:nvSpPr>
          <p:cNvPr id="12" name="Text 9"/>
          <p:cNvSpPr/>
          <p:nvPr/>
        </p:nvSpPr>
        <p:spPr>
          <a:xfrm>
            <a:off x="3594140" y="6348413"/>
            <a:ext cx="7442121" cy="188119"/>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5B6E8C"/>
                </a:solidFill>
                <a:latin typeface="Manrope" pitchFamily="34" charset="0"/>
                <a:ea typeface="Manrope" pitchFamily="34" charset="-122"/>
                <a:cs typeface="Manrope" pitchFamily="34" charset="-120"/>
              </a:rPr>
              <a:t>Fear-driven periods demonstrate a steady and sustained upward trend in cumulative PnL, indicating consistent growth.</a:t>
            </a:r>
            <a:endParaRPr lang="en-US" sz="900" dirty="0"/>
          </a:p>
        </p:txBody>
      </p:sp>
      <p:sp>
        <p:nvSpPr>
          <p:cNvPr id="13" name="Text 10"/>
          <p:cNvSpPr/>
          <p:nvPr/>
        </p:nvSpPr>
        <p:spPr>
          <a:xfrm>
            <a:off x="3594140" y="6577608"/>
            <a:ext cx="7442121" cy="188119"/>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5B6E8C"/>
                </a:solidFill>
                <a:latin typeface="Manrope" pitchFamily="34" charset="0"/>
                <a:ea typeface="Manrope" pitchFamily="34" charset="-122"/>
                <a:cs typeface="Manrope" pitchFamily="34" charset="-120"/>
              </a:rPr>
              <a:t>Greed phases initially show quick gains but are often followed by significant drawdowns and sharp reversals in cumulative PnL.</a:t>
            </a:r>
            <a:endParaRPr lang="en-US" sz="900" dirty="0"/>
          </a:p>
        </p:txBody>
      </p:sp>
      <p:sp>
        <p:nvSpPr>
          <p:cNvPr id="14" name="Text 11"/>
          <p:cNvSpPr/>
          <p:nvPr/>
        </p:nvSpPr>
        <p:spPr>
          <a:xfrm>
            <a:off x="3594140" y="6806803"/>
            <a:ext cx="7442121" cy="188119"/>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5B6E8C"/>
                </a:solidFill>
                <a:latin typeface="Manrope" pitchFamily="34" charset="0"/>
                <a:ea typeface="Manrope" pitchFamily="34" charset="-122"/>
                <a:cs typeface="Manrope" pitchFamily="34" charset="-120"/>
              </a:rPr>
              <a:t>Recovery after losses in Greed periods is typically slow, highlighting greater instability and prolonged periods of underperformance.</a:t>
            </a:r>
            <a:endParaRPr lang="en-US" sz="900" dirty="0"/>
          </a:p>
        </p:txBody>
      </p:sp>
      <p:sp>
        <p:nvSpPr>
          <p:cNvPr id="15" name="Text 12"/>
          <p:cNvSpPr/>
          <p:nvPr/>
        </p:nvSpPr>
        <p:spPr>
          <a:xfrm>
            <a:off x="3594140" y="7171373"/>
            <a:ext cx="1470779" cy="183713"/>
          </a:xfrm>
          <a:prstGeom prst="rect">
            <a:avLst/>
          </a:prstGeom>
          <a:noFill/>
          <a:ln/>
        </p:spPr>
        <p:txBody>
          <a:bodyPr wrap="none" lIns="0" tIns="0" rIns="0" bIns="0" rtlCol="0" anchor="t"/>
          <a:lstStyle/>
          <a:p>
            <a:pPr marL="0" indent="0" algn="l">
              <a:lnSpc>
                <a:spcPts val="1400"/>
              </a:lnSpc>
              <a:buNone/>
            </a:pPr>
            <a:r>
              <a:rPr lang="en-US" sz="1150" dirty="0">
                <a:solidFill>
                  <a:srgbClr val="5B6E8C"/>
                </a:solidFill>
                <a:latin typeface="Alexandria Medium" pitchFamily="34" charset="0"/>
                <a:ea typeface="Alexandria Medium" pitchFamily="34" charset="-122"/>
                <a:cs typeface="Alexandria Medium" pitchFamily="34" charset="-120"/>
              </a:rPr>
              <a:t>Insight</a:t>
            </a:r>
            <a:endParaRPr lang="en-US" sz="1150" dirty="0"/>
          </a:p>
        </p:txBody>
      </p:sp>
      <p:sp>
        <p:nvSpPr>
          <p:cNvPr id="16" name="Text 13"/>
          <p:cNvSpPr/>
          <p:nvPr/>
        </p:nvSpPr>
        <p:spPr>
          <a:xfrm>
            <a:off x="3594140" y="7531537"/>
            <a:ext cx="7442121" cy="376238"/>
          </a:xfrm>
          <a:prstGeom prst="rect">
            <a:avLst/>
          </a:prstGeom>
          <a:noFill/>
          <a:ln/>
        </p:spPr>
        <p:txBody>
          <a:bodyPr wrap="square" lIns="0" tIns="0" rIns="0" bIns="0" rtlCol="0" anchor="t"/>
          <a:lstStyle/>
          <a:p>
            <a:pPr marL="0" indent="0" algn="l">
              <a:lnSpc>
                <a:spcPts val="1450"/>
              </a:lnSpc>
              <a:buNone/>
            </a:pPr>
            <a:r>
              <a:rPr lang="en-US" sz="900" b="1" dirty="0">
                <a:solidFill>
                  <a:srgbClr val="5B6E8C"/>
                </a:solidFill>
                <a:latin typeface="Manrope" pitchFamily="34" charset="0"/>
                <a:ea typeface="Manrope" pitchFamily="34" charset="-122"/>
                <a:cs typeface="Manrope" pitchFamily="34" charset="-120"/>
              </a:rPr>
              <a:t>Consistent, disciplined gains, characteristic of Fear periods, contribute more to long-term profitability than the volatile, short-term spikes often seen during Greed.</a:t>
            </a:r>
            <a:endParaRPr lang="en-US" sz="900" dirty="0"/>
          </a:p>
        </p:txBody>
      </p:sp>
      <p:pic>
        <p:nvPicPr>
          <p:cNvPr id="18" name="Picture 17">
            <a:extLst>
              <a:ext uri="{FF2B5EF4-FFF2-40B4-BE49-F238E27FC236}">
                <a16:creationId xmlns:a16="http://schemas.microsoft.com/office/drawing/2014/main" id="{D69B3A03-94E7-81BE-0380-AF45386D0501}"/>
              </a:ext>
            </a:extLst>
          </p:cNvPr>
          <p:cNvPicPr>
            <a:picLocks noChangeAspect="1"/>
          </p:cNvPicPr>
          <p:nvPr/>
        </p:nvPicPr>
        <p:blipFill>
          <a:blip r:embed="rId3"/>
          <a:stretch>
            <a:fillRect/>
          </a:stretch>
        </p:blipFill>
        <p:spPr>
          <a:xfrm>
            <a:off x="3594140" y="1649483"/>
            <a:ext cx="7442121" cy="42976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3594259" y="323493"/>
            <a:ext cx="1398627" cy="221099"/>
          </a:xfrm>
          <a:prstGeom prst="roundRect">
            <a:avLst>
              <a:gd name="adj" fmla="val 63857"/>
            </a:avLst>
          </a:prstGeom>
          <a:solidFill>
            <a:srgbClr val="CDEFFE"/>
          </a:solidFill>
          <a:ln/>
        </p:spPr>
      </p:sp>
      <p:sp>
        <p:nvSpPr>
          <p:cNvPr id="3" name="Text 1"/>
          <p:cNvSpPr/>
          <p:nvPr/>
        </p:nvSpPr>
        <p:spPr>
          <a:xfrm>
            <a:off x="3664744" y="358735"/>
            <a:ext cx="1257657" cy="150614"/>
          </a:xfrm>
          <a:prstGeom prst="rect">
            <a:avLst/>
          </a:prstGeom>
          <a:noFill/>
          <a:ln/>
        </p:spPr>
        <p:txBody>
          <a:bodyPr wrap="none" lIns="0" tIns="0" rIns="0" bIns="0" rtlCol="0" anchor="t"/>
          <a:lstStyle/>
          <a:p>
            <a:pPr marL="0" indent="0" algn="l">
              <a:lnSpc>
                <a:spcPts val="1150"/>
              </a:lnSpc>
              <a:buNone/>
            </a:pPr>
            <a:r>
              <a:rPr lang="en-US" sz="700" dirty="0">
                <a:solidFill>
                  <a:srgbClr val="5B6E8C"/>
                </a:solidFill>
                <a:latin typeface="Manrope" pitchFamily="34" charset="0"/>
                <a:ea typeface="Manrope" pitchFamily="34" charset="-122"/>
                <a:cs typeface="Manrope" pitchFamily="34" charset="-120"/>
              </a:rPr>
              <a:t>KEY INSIGHT 3: Success VS Activity</a:t>
            </a:r>
            <a:endParaRPr lang="en-US" sz="700" dirty="0"/>
          </a:p>
        </p:txBody>
      </p:sp>
      <p:sp>
        <p:nvSpPr>
          <p:cNvPr id="4" name="Text 2"/>
          <p:cNvSpPr/>
          <p:nvPr/>
        </p:nvSpPr>
        <p:spPr>
          <a:xfrm>
            <a:off x="3594259" y="591622"/>
            <a:ext cx="6522244" cy="367546"/>
          </a:xfrm>
          <a:prstGeom prst="rect">
            <a:avLst/>
          </a:prstGeom>
          <a:noFill/>
          <a:ln/>
        </p:spPr>
        <p:txBody>
          <a:bodyPr wrap="none" lIns="0" tIns="0" rIns="0" bIns="0" rtlCol="0" anchor="t"/>
          <a:lstStyle/>
          <a:p>
            <a:pPr marL="0" indent="0" algn="l">
              <a:lnSpc>
                <a:spcPts val="2850"/>
              </a:lnSpc>
              <a:buNone/>
            </a:pPr>
            <a:r>
              <a:rPr lang="en-US" sz="2300" dirty="0">
                <a:solidFill>
                  <a:srgbClr val="5B6E8C"/>
                </a:solidFill>
                <a:latin typeface="Alexandria Medium" pitchFamily="34" charset="0"/>
                <a:ea typeface="Alexandria Medium" pitchFamily="34" charset="-122"/>
                <a:cs typeface="Alexandria Medium" pitchFamily="34" charset="-120"/>
              </a:rPr>
              <a:t>Success vs Activity Across Market Sentiment</a:t>
            </a:r>
            <a:endParaRPr lang="en-US" sz="2300" dirty="0"/>
          </a:p>
        </p:txBody>
      </p:sp>
      <p:sp>
        <p:nvSpPr>
          <p:cNvPr id="5" name="Text 3"/>
          <p:cNvSpPr/>
          <p:nvPr/>
        </p:nvSpPr>
        <p:spPr>
          <a:xfrm>
            <a:off x="3594259" y="1135618"/>
            <a:ext cx="7441763" cy="376238"/>
          </a:xfrm>
          <a:prstGeom prst="rect">
            <a:avLst/>
          </a:prstGeom>
          <a:noFill/>
          <a:ln/>
        </p:spPr>
        <p:txBody>
          <a:bodyPr wrap="square" lIns="0" tIns="0" rIns="0" bIns="0" rtlCol="0" anchor="t"/>
          <a:lstStyle/>
          <a:p>
            <a:pPr marL="0" indent="0" algn="l">
              <a:lnSpc>
                <a:spcPts val="1450"/>
              </a:lnSpc>
              <a:buNone/>
            </a:pPr>
            <a:r>
              <a:rPr lang="en-US" sz="900" dirty="0">
                <a:solidFill>
                  <a:srgbClr val="5B6E8C"/>
                </a:solidFill>
                <a:latin typeface="Manrope" pitchFamily="34" charset="0"/>
                <a:ea typeface="Manrope" pitchFamily="34" charset="-122"/>
                <a:cs typeface="Manrope" pitchFamily="34" charset="-120"/>
              </a:rPr>
              <a:t>This stacked bar chart illustrates the balance between winning and losing trades across different market sentiment regimes, shedding light on whether increased trading activity correlates with greater success.</a:t>
            </a:r>
            <a:endParaRPr lang="en-US" sz="900" dirty="0"/>
          </a:p>
        </p:txBody>
      </p:sp>
      <p:sp>
        <p:nvSpPr>
          <p:cNvPr id="7" name="Shape 4"/>
          <p:cNvSpPr/>
          <p:nvPr/>
        </p:nvSpPr>
        <p:spPr>
          <a:xfrm>
            <a:off x="6224945" y="5458420"/>
            <a:ext cx="117634" cy="117634"/>
          </a:xfrm>
          <a:prstGeom prst="roundRect">
            <a:avLst>
              <a:gd name="adj" fmla="val 15547"/>
            </a:avLst>
          </a:prstGeom>
          <a:solidFill>
            <a:srgbClr val="01344C"/>
          </a:solidFill>
          <a:ln/>
        </p:spPr>
      </p:sp>
      <p:sp>
        <p:nvSpPr>
          <p:cNvPr id="8" name="Text 5"/>
          <p:cNvSpPr/>
          <p:nvPr/>
        </p:nvSpPr>
        <p:spPr>
          <a:xfrm>
            <a:off x="6403538" y="5458420"/>
            <a:ext cx="835343" cy="117634"/>
          </a:xfrm>
          <a:prstGeom prst="rect">
            <a:avLst/>
          </a:prstGeom>
          <a:noFill/>
          <a:ln/>
        </p:spPr>
        <p:txBody>
          <a:bodyPr wrap="none" lIns="0" tIns="0" rIns="0" bIns="0" rtlCol="0" anchor="t"/>
          <a:lstStyle/>
          <a:p>
            <a:pPr marL="0" indent="0" algn="l">
              <a:lnSpc>
                <a:spcPts val="900"/>
              </a:lnSpc>
              <a:buNone/>
            </a:pPr>
            <a:r>
              <a:rPr lang="en-US" sz="900" dirty="0">
                <a:solidFill>
                  <a:srgbClr val="5B6E8C"/>
                </a:solidFill>
                <a:latin typeface="Manrope" pitchFamily="34" charset="0"/>
                <a:ea typeface="Manrope" pitchFamily="34" charset="-122"/>
                <a:cs typeface="Manrope" pitchFamily="34" charset="-120"/>
              </a:rPr>
              <a:t>Winning Trades</a:t>
            </a:r>
            <a:endParaRPr lang="en-US" sz="900" dirty="0"/>
          </a:p>
        </p:txBody>
      </p:sp>
      <p:sp>
        <p:nvSpPr>
          <p:cNvPr id="9" name="Shape 6"/>
          <p:cNvSpPr/>
          <p:nvPr/>
        </p:nvSpPr>
        <p:spPr>
          <a:xfrm>
            <a:off x="7391281" y="5458420"/>
            <a:ext cx="117634" cy="117634"/>
          </a:xfrm>
          <a:prstGeom prst="roundRect">
            <a:avLst>
              <a:gd name="adj" fmla="val 15547"/>
            </a:avLst>
          </a:prstGeom>
          <a:solidFill>
            <a:srgbClr val="026795"/>
          </a:solidFill>
          <a:ln/>
        </p:spPr>
      </p:sp>
      <p:sp>
        <p:nvSpPr>
          <p:cNvPr id="10" name="Text 7"/>
          <p:cNvSpPr/>
          <p:nvPr/>
        </p:nvSpPr>
        <p:spPr>
          <a:xfrm>
            <a:off x="7569875" y="5458420"/>
            <a:ext cx="751284" cy="117634"/>
          </a:xfrm>
          <a:prstGeom prst="rect">
            <a:avLst/>
          </a:prstGeom>
          <a:noFill/>
          <a:ln/>
        </p:spPr>
        <p:txBody>
          <a:bodyPr wrap="none" lIns="0" tIns="0" rIns="0" bIns="0" rtlCol="0" anchor="t"/>
          <a:lstStyle/>
          <a:p>
            <a:pPr marL="0" indent="0" algn="l">
              <a:lnSpc>
                <a:spcPts val="900"/>
              </a:lnSpc>
              <a:buNone/>
            </a:pPr>
            <a:r>
              <a:rPr lang="en-US" sz="900" dirty="0">
                <a:solidFill>
                  <a:srgbClr val="5B6E8C"/>
                </a:solidFill>
                <a:latin typeface="Manrope" pitchFamily="34" charset="0"/>
                <a:ea typeface="Manrope" pitchFamily="34" charset="-122"/>
                <a:cs typeface="Manrope" pitchFamily="34" charset="-120"/>
              </a:rPr>
              <a:t>Losing Trades</a:t>
            </a:r>
            <a:endParaRPr lang="en-US" sz="900" dirty="0"/>
          </a:p>
        </p:txBody>
      </p:sp>
      <p:sp>
        <p:nvSpPr>
          <p:cNvPr id="11" name="Text 8"/>
          <p:cNvSpPr/>
          <p:nvPr/>
        </p:nvSpPr>
        <p:spPr>
          <a:xfrm>
            <a:off x="3594259" y="5987891"/>
            <a:ext cx="1470660" cy="183713"/>
          </a:xfrm>
          <a:prstGeom prst="rect">
            <a:avLst/>
          </a:prstGeom>
          <a:noFill/>
          <a:ln/>
        </p:spPr>
        <p:txBody>
          <a:bodyPr wrap="none" lIns="0" tIns="0" rIns="0" bIns="0" rtlCol="0" anchor="t"/>
          <a:lstStyle/>
          <a:p>
            <a:pPr marL="0" indent="0" algn="l">
              <a:lnSpc>
                <a:spcPts val="1400"/>
              </a:lnSpc>
              <a:buNone/>
            </a:pPr>
            <a:r>
              <a:rPr lang="en-US" sz="1150" dirty="0">
                <a:solidFill>
                  <a:srgbClr val="5B6E8C"/>
                </a:solidFill>
                <a:latin typeface="Alexandria Medium" pitchFamily="34" charset="0"/>
                <a:ea typeface="Alexandria Medium" pitchFamily="34" charset="-122"/>
                <a:cs typeface="Alexandria Medium" pitchFamily="34" charset="-120"/>
              </a:rPr>
              <a:t>Key Observations</a:t>
            </a:r>
            <a:endParaRPr lang="en-US" sz="1150" dirty="0"/>
          </a:p>
        </p:txBody>
      </p:sp>
      <p:sp>
        <p:nvSpPr>
          <p:cNvPr id="12" name="Text 9"/>
          <p:cNvSpPr/>
          <p:nvPr/>
        </p:nvSpPr>
        <p:spPr>
          <a:xfrm>
            <a:off x="3594259" y="6348055"/>
            <a:ext cx="7441763" cy="188119"/>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5B6E8C"/>
                </a:solidFill>
                <a:latin typeface="Manrope" pitchFamily="34" charset="0"/>
                <a:ea typeface="Manrope" pitchFamily="34" charset="-122"/>
                <a:cs typeface="Manrope" pitchFamily="34" charset="-120"/>
              </a:rPr>
              <a:t>Greed shows a significantly higher number of total trades, indicating increased activity.</a:t>
            </a:r>
            <a:endParaRPr lang="en-US" sz="900" dirty="0"/>
          </a:p>
        </p:txBody>
      </p:sp>
      <p:sp>
        <p:nvSpPr>
          <p:cNvPr id="13" name="Text 10"/>
          <p:cNvSpPr/>
          <p:nvPr/>
        </p:nvSpPr>
        <p:spPr>
          <a:xfrm>
            <a:off x="3594259" y="6577251"/>
            <a:ext cx="7441763" cy="188119"/>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5B6E8C"/>
                </a:solidFill>
                <a:latin typeface="Manrope" pitchFamily="34" charset="0"/>
                <a:ea typeface="Manrope" pitchFamily="34" charset="-122"/>
                <a:cs typeface="Manrope" pitchFamily="34" charset="-120"/>
              </a:rPr>
              <a:t>During periods of Greed, both winning and losing trades increase substantially, reflecting heightened market participation.</a:t>
            </a:r>
            <a:endParaRPr lang="en-US" sz="900" dirty="0"/>
          </a:p>
        </p:txBody>
      </p:sp>
      <p:sp>
        <p:nvSpPr>
          <p:cNvPr id="14" name="Text 11"/>
          <p:cNvSpPr/>
          <p:nvPr/>
        </p:nvSpPr>
        <p:spPr>
          <a:xfrm>
            <a:off x="3594259" y="6806446"/>
            <a:ext cx="7441763" cy="188119"/>
          </a:xfrm>
          <a:prstGeom prst="rect">
            <a:avLst/>
          </a:prstGeom>
          <a:noFill/>
          <a:ln/>
        </p:spPr>
        <p:txBody>
          <a:bodyPr wrap="none" lIns="0" tIns="0" rIns="0" bIns="0" rtlCol="0" anchor="t"/>
          <a:lstStyle/>
          <a:p>
            <a:pPr marL="342900" indent="-342900" algn="l">
              <a:lnSpc>
                <a:spcPts val="1450"/>
              </a:lnSpc>
              <a:buSzPct val="100000"/>
              <a:buChar char="•"/>
            </a:pPr>
            <a:r>
              <a:rPr lang="en-US" sz="900" dirty="0">
                <a:solidFill>
                  <a:srgbClr val="5B6E8C"/>
                </a:solidFill>
                <a:latin typeface="Manrope" pitchFamily="34" charset="0"/>
                <a:ea typeface="Manrope" pitchFamily="34" charset="-122"/>
                <a:cs typeface="Manrope" pitchFamily="34" charset="-120"/>
              </a:rPr>
              <a:t>Despite the surge in activity, the overall win rate does not improve proportionally during Greed-driven sentiment.</a:t>
            </a:r>
            <a:endParaRPr lang="en-US" sz="900" dirty="0"/>
          </a:p>
        </p:txBody>
      </p:sp>
      <p:sp>
        <p:nvSpPr>
          <p:cNvPr id="15" name="Text 12"/>
          <p:cNvSpPr/>
          <p:nvPr/>
        </p:nvSpPr>
        <p:spPr>
          <a:xfrm>
            <a:off x="3594259" y="7171015"/>
            <a:ext cx="1470660" cy="183713"/>
          </a:xfrm>
          <a:prstGeom prst="rect">
            <a:avLst/>
          </a:prstGeom>
          <a:noFill/>
          <a:ln/>
        </p:spPr>
        <p:txBody>
          <a:bodyPr wrap="none" lIns="0" tIns="0" rIns="0" bIns="0" rtlCol="0" anchor="t"/>
          <a:lstStyle/>
          <a:p>
            <a:pPr marL="0" indent="0" algn="l">
              <a:lnSpc>
                <a:spcPts val="1400"/>
              </a:lnSpc>
              <a:buNone/>
            </a:pPr>
            <a:r>
              <a:rPr lang="en-US" sz="1150" dirty="0">
                <a:solidFill>
                  <a:srgbClr val="5B6E8C"/>
                </a:solidFill>
                <a:latin typeface="Alexandria Medium" pitchFamily="34" charset="0"/>
                <a:ea typeface="Alexandria Medium" pitchFamily="34" charset="-122"/>
                <a:cs typeface="Alexandria Medium" pitchFamily="34" charset="-120"/>
              </a:rPr>
              <a:t>Insight</a:t>
            </a:r>
            <a:endParaRPr lang="en-US" sz="1150" dirty="0"/>
          </a:p>
        </p:txBody>
      </p:sp>
      <p:sp>
        <p:nvSpPr>
          <p:cNvPr id="16" name="Text 13"/>
          <p:cNvSpPr/>
          <p:nvPr/>
        </p:nvSpPr>
        <p:spPr>
          <a:xfrm>
            <a:off x="3594259" y="7531179"/>
            <a:ext cx="7441763" cy="376238"/>
          </a:xfrm>
          <a:prstGeom prst="rect">
            <a:avLst/>
          </a:prstGeom>
          <a:noFill/>
          <a:ln/>
        </p:spPr>
        <p:txBody>
          <a:bodyPr wrap="square" lIns="0" tIns="0" rIns="0" bIns="0" rtlCol="0" anchor="t"/>
          <a:lstStyle/>
          <a:p>
            <a:pPr marL="0" indent="0" algn="l">
              <a:lnSpc>
                <a:spcPts val="1450"/>
              </a:lnSpc>
              <a:buNone/>
            </a:pPr>
            <a:r>
              <a:rPr lang="en-US" sz="900" b="1" dirty="0">
                <a:solidFill>
                  <a:srgbClr val="5B6E8C"/>
                </a:solidFill>
                <a:latin typeface="Manrope" pitchFamily="34" charset="0"/>
                <a:ea typeface="Manrope" pitchFamily="34" charset="-122"/>
                <a:cs typeface="Manrope" pitchFamily="34" charset="-120"/>
              </a:rPr>
              <a:t>More trades do not automatically translate to more success; maintaining a disciplined approach is crucial, especially during periods of high market optimism.</a:t>
            </a:r>
            <a:endParaRPr lang="en-US" sz="900" dirty="0"/>
          </a:p>
        </p:txBody>
      </p:sp>
      <p:pic>
        <p:nvPicPr>
          <p:cNvPr id="18" name="Picture 17">
            <a:extLst>
              <a:ext uri="{FF2B5EF4-FFF2-40B4-BE49-F238E27FC236}">
                <a16:creationId xmlns:a16="http://schemas.microsoft.com/office/drawing/2014/main" id="{6E9902D1-50F8-B63F-12EC-5202C4838A19}"/>
              </a:ext>
            </a:extLst>
          </p:cNvPr>
          <p:cNvPicPr>
            <a:picLocks noChangeAspect="1"/>
          </p:cNvPicPr>
          <p:nvPr/>
        </p:nvPicPr>
        <p:blipFill>
          <a:blip r:embed="rId3"/>
          <a:stretch>
            <a:fillRect/>
          </a:stretch>
        </p:blipFill>
        <p:spPr>
          <a:xfrm>
            <a:off x="3594259" y="1513751"/>
            <a:ext cx="7157477" cy="429768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1250</Words>
  <Application>Microsoft Office PowerPoint</Application>
  <PresentationFormat>Custom</PresentationFormat>
  <Paragraphs>153</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Alexandria Medium</vt:lpstr>
      <vt:lpstr>Arial</vt:lpstr>
      <vt:lpstr>Manrope</vt:lpstr>
      <vt:lpstr>Alexandria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Lalin Budula</dc:creator>
  <cp:lastModifiedBy>Lalin Budula</cp:lastModifiedBy>
  <cp:revision>2</cp:revision>
  <dcterms:created xsi:type="dcterms:W3CDTF">2026-01-09T09:57:21Z</dcterms:created>
  <dcterms:modified xsi:type="dcterms:W3CDTF">2026-01-09T10:08:15Z</dcterms:modified>
</cp:coreProperties>
</file>